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16. 12. 2023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ILiiGTbf0uk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A férfi és a nő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02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1027664"/>
            <a:ext cx="7024626" cy="889168"/>
          </a:xfrm>
        </p:spPr>
        <p:txBody>
          <a:bodyPr>
            <a:normAutofit/>
          </a:bodyPr>
          <a:lstStyle/>
          <a:p>
            <a:r>
              <a:rPr lang="hu-HU" dirty="0"/>
              <a:t>A férfi és a </a:t>
            </a:r>
            <a:r>
              <a:rPr lang="hu-HU" dirty="0" smtClean="0"/>
              <a:t>nő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71600" y="2060848"/>
            <a:ext cx="6849209" cy="3771781"/>
          </a:xfrm>
        </p:spPr>
        <p:txBody>
          <a:bodyPr>
            <a:normAutofit fontScale="77500" lnSpcReduction="20000"/>
          </a:bodyPr>
          <a:lstStyle/>
          <a:p>
            <a:pPr marL="45720" lvl="0" indent="0">
              <a:buNone/>
            </a:pPr>
            <a:r>
              <a:rPr lang="hu-HU" b="1" dirty="0"/>
              <a:t>A férfi és a nő bibliai szemszögből</a:t>
            </a:r>
            <a:endParaRPr lang="en-US" b="1" dirty="0"/>
          </a:p>
          <a:p>
            <a:pPr marL="45720" indent="0">
              <a:buNone/>
            </a:pPr>
            <a:r>
              <a:rPr lang="hu-HU" b="1" dirty="0"/>
              <a:t> </a:t>
            </a:r>
            <a:endParaRPr lang="en-US" dirty="0"/>
          </a:p>
          <a:p>
            <a:pPr marL="45720" indent="0">
              <a:buNone/>
            </a:pPr>
            <a:r>
              <a:rPr lang="hu-HU" dirty="0"/>
              <a:t>A bibliai teremtéstörténetben felismerhető mind a férfi és a nő egyenértékűsége, mind pedig nemi különbözősége</a:t>
            </a:r>
            <a:r>
              <a:rPr lang="hu-HU" dirty="0" smtClean="0"/>
              <a:t>.</a:t>
            </a:r>
          </a:p>
          <a:p>
            <a:pPr marL="45720" indent="0">
              <a:buNone/>
            </a:pPr>
            <a:endParaRPr lang="en-US" dirty="0"/>
          </a:p>
          <a:p>
            <a:pPr marL="45720" indent="0">
              <a:buNone/>
            </a:pPr>
            <a:r>
              <a:rPr lang="hu-HU" b="1" dirty="0"/>
              <a:t>1.1. Az ember </a:t>
            </a:r>
            <a:r>
              <a:rPr lang="hu-HU" b="1" dirty="0" smtClean="0"/>
              <a:t>teremtése</a:t>
            </a:r>
            <a:endParaRPr lang="hu-HU" b="1" dirty="0"/>
          </a:p>
          <a:p>
            <a:pPr marL="45720" indent="0">
              <a:buNone/>
            </a:pPr>
            <a:r>
              <a:rPr lang="hu-HU" b="1" dirty="0" smtClean="0"/>
              <a:t>1.1.1</a:t>
            </a:r>
            <a:r>
              <a:rPr lang="hu-HU" b="1" dirty="0"/>
              <a:t>. Az ember istenképűsége</a:t>
            </a:r>
            <a:endParaRPr lang="en-US" b="1" dirty="0"/>
          </a:p>
          <a:p>
            <a:pPr marL="388620" indent="-342900"/>
            <a:r>
              <a:rPr lang="hu-HU" dirty="0" err="1"/>
              <a:t>Gen</a:t>
            </a:r>
            <a:r>
              <a:rPr lang="hu-HU" dirty="0"/>
              <a:t> 1, 27 – a héber </a:t>
            </a:r>
            <a:r>
              <a:rPr lang="hu-HU" i="1" dirty="0" err="1"/>
              <a:t>celem</a:t>
            </a:r>
            <a:r>
              <a:rPr lang="hu-HU" dirty="0"/>
              <a:t> és </a:t>
            </a:r>
            <a:r>
              <a:rPr lang="hu-HU" i="1" dirty="0" err="1"/>
              <a:t>demuth</a:t>
            </a:r>
            <a:r>
              <a:rPr lang="hu-HU" dirty="0"/>
              <a:t> kifejezések az Istentől való származást fejezik ki: a férfi és a nő isteni analógiára egyaránt rendelkezik a tipikus emberi öntudattal, szellemi képességekkel</a:t>
            </a:r>
            <a:endParaRPr lang="en-US" dirty="0"/>
          </a:p>
          <a:p>
            <a:pPr marL="388620" indent="-342900"/>
            <a:r>
              <a:rPr lang="hu-HU" dirty="0"/>
              <a:t>Isten képmásaként az ember azonban nem Isten, hanem rászorul Teremtőjének </a:t>
            </a:r>
            <a:r>
              <a:rPr lang="hu-HU" dirty="0" smtClean="0"/>
              <a:t>szavára</a:t>
            </a:r>
            <a:r>
              <a:rPr lang="hu-HU" dirty="0"/>
              <a:t> 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59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1027664"/>
            <a:ext cx="7024626" cy="745152"/>
          </a:xfrm>
        </p:spPr>
        <p:txBody>
          <a:bodyPr>
            <a:normAutofit/>
          </a:bodyPr>
          <a:lstStyle/>
          <a:p>
            <a:r>
              <a:rPr lang="hu-HU" dirty="0"/>
              <a:t>A férfi és a </a:t>
            </a:r>
            <a:r>
              <a:rPr lang="hu-HU" dirty="0" smtClean="0"/>
              <a:t>nő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71600" y="2060848"/>
            <a:ext cx="6849209" cy="3771781"/>
          </a:xfrm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hu-HU" b="1" dirty="0"/>
              <a:t>1.1.2. A férfi és a nő</a:t>
            </a:r>
            <a:endParaRPr lang="en-US" b="1" dirty="0"/>
          </a:p>
          <a:p>
            <a:pPr lvl="0"/>
            <a:r>
              <a:rPr lang="hu-HU" dirty="0"/>
              <a:t>Isten kezdetben az embert férfivá és nővé teremtette. A szóválasztás nyilván utal a nemi különbségre is. Isten ehhez köti azt a parancsolatot: „Szaporodjatok és sokasodjatok és töltsétek be a földet.”</a:t>
            </a:r>
            <a:endParaRPr lang="en-US" dirty="0"/>
          </a:p>
          <a:p>
            <a:pPr lvl="0"/>
            <a:r>
              <a:rPr lang="hu-HU" dirty="0" err="1"/>
              <a:t>Gen</a:t>
            </a:r>
            <a:r>
              <a:rPr lang="hu-HU" dirty="0"/>
              <a:t> 2-ben kapjuk a hírt arról, hogy először a férfit alkotja meg az Úr, s ő kapja a parancsot, hogy nevet adjon az állatoknak. Az, hogy a nő a bibliai híradás szerint Ádám oldalából, és nem a föld porából teremtetik, nem az alacsonyabb értékűségét fejezi ki, hanem kettőjük rokonságát és kompatibilitását hirdeti.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17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férfi és a nő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43608" y="1916832"/>
            <a:ext cx="6777201" cy="4176464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hu-HU" b="1" dirty="0"/>
              <a:t>1.2. A férfi és a nő viszonya</a:t>
            </a:r>
            <a:endParaRPr lang="en-US" b="1" dirty="0"/>
          </a:p>
          <a:p>
            <a:pPr marL="68580" indent="0">
              <a:buNone/>
            </a:pPr>
            <a:r>
              <a:rPr lang="hu-HU" b="1" dirty="0"/>
              <a:t> </a:t>
            </a:r>
            <a:endParaRPr lang="en-US" b="1" dirty="0"/>
          </a:p>
          <a:p>
            <a:pPr lvl="0"/>
            <a:r>
              <a:rPr lang="hu-HU" dirty="0"/>
              <a:t>A </a:t>
            </a:r>
            <a:r>
              <a:rPr lang="hu-HU" b="1" dirty="0"/>
              <a:t>férfi</a:t>
            </a:r>
            <a:r>
              <a:rPr lang="hu-HU" dirty="0"/>
              <a:t> bibliai képe:</a:t>
            </a:r>
            <a:endParaRPr lang="en-US" dirty="0"/>
          </a:p>
          <a:p>
            <a:pPr lvl="1"/>
            <a:r>
              <a:rPr lang="hu-HU" i="1" u="sng" dirty="0"/>
              <a:t>A férfi helyzete</a:t>
            </a:r>
            <a:r>
              <a:rPr lang="hu-HU" i="1" dirty="0"/>
              <a:t>:</a:t>
            </a:r>
            <a:r>
              <a:rPr lang="hu-HU" dirty="0"/>
              <a:t> A férfit Isten ruházta fel felelőséggel, helye Isten alatt, a nő mellett van. </a:t>
            </a:r>
            <a:endParaRPr lang="en-US" dirty="0"/>
          </a:p>
          <a:p>
            <a:pPr lvl="1"/>
            <a:r>
              <a:rPr lang="hu-HU" i="1" u="sng" dirty="0"/>
              <a:t>Tekintély:</a:t>
            </a:r>
            <a:r>
              <a:rPr lang="hu-HU" dirty="0"/>
              <a:t> A férfié a végső felelősség a mindenkori szociális kontextusban (házasság és család). </a:t>
            </a:r>
            <a:endParaRPr lang="en-US" dirty="0"/>
          </a:p>
          <a:p>
            <a:pPr lvl="1"/>
            <a:r>
              <a:rPr lang="hu-HU" i="1" u="sng" dirty="0"/>
              <a:t>Apaság:</a:t>
            </a:r>
            <a:r>
              <a:rPr lang="hu-HU" dirty="0"/>
              <a:t> A férfi autoritásához tartozik, hogy tudatosan dönt a gyermek mellett.</a:t>
            </a:r>
            <a:endParaRPr lang="en-US" dirty="0"/>
          </a:p>
          <a:p>
            <a:pPr lvl="1"/>
            <a:r>
              <a:rPr lang="hu-HU" i="1" u="sng" dirty="0"/>
              <a:t>Erő</a:t>
            </a:r>
            <a:r>
              <a:rPr lang="hu-HU" i="1" dirty="0"/>
              <a:t>:</a:t>
            </a:r>
            <a:r>
              <a:rPr lang="hu-HU" dirty="0"/>
              <a:t> Az erőt az Írás mindig pozitívan értékeli (1 Kor 16, 13; 2 Tim 1, 7), mivel cselekvőképességet és nem gyengeséget hordoz magában. </a:t>
            </a:r>
            <a:endParaRPr lang="en-US" dirty="0"/>
          </a:p>
          <a:p>
            <a:pPr lvl="1"/>
            <a:r>
              <a:rPr lang="hu-HU" i="1" u="sng" dirty="0"/>
              <a:t>Gondoskodás</a:t>
            </a:r>
            <a:r>
              <a:rPr lang="hu-HU" dirty="0"/>
              <a:t>: A férfi gondoskodik feleségéről, gyermekeiről, házáról (</a:t>
            </a:r>
            <a:r>
              <a:rPr lang="hu-HU" dirty="0" err="1"/>
              <a:t>Ef</a:t>
            </a:r>
            <a:r>
              <a:rPr lang="hu-HU" dirty="0"/>
              <a:t> 5, 21- 6, 4). Ahogyan a Krisztus gondoskodik a gyülekezetről, úgy kell a férfinak is cselekednie saját házával. A gondoskodás nem tipikus női feladat, hanem a férfi kötelessége is</a:t>
            </a:r>
            <a:r>
              <a:rPr lang="hu-H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89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férfi és a nő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hu-HU" dirty="0"/>
              <a:t>A </a:t>
            </a:r>
            <a:r>
              <a:rPr lang="hu-HU" b="1" dirty="0"/>
              <a:t>nőt</a:t>
            </a:r>
            <a:r>
              <a:rPr lang="hu-HU" dirty="0"/>
              <a:t> az egyháztörténelem folyamán olykor drasztikusan negatívan értékelték: a férfival, mint tökéletessel (</a:t>
            </a:r>
            <a:r>
              <a:rPr lang="hu-HU" dirty="0" err="1"/>
              <a:t>perfektum</a:t>
            </a:r>
            <a:r>
              <a:rPr lang="hu-HU" dirty="0"/>
              <a:t>) összehasonlítva tökéletlen és hibás (</a:t>
            </a:r>
            <a:r>
              <a:rPr lang="hu-HU" dirty="0" err="1"/>
              <a:t>imperfektum</a:t>
            </a:r>
            <a:r>
              <a:rPr lang="hu-HU" dirty="0"/>
              <a:t>, </a:t>
            </a:r>
            <a:r>
              <a:rPr lang="hu-HU" dirty="0" err="1"/>
              <a:t>deficiens</a:t>
            </a:r>
            <a:r>
              <a:rPr lang="hu-HU" dirty="0"/>
              <a:t>).</a:t>
            </a:r>
            <a:endParaRPr lang="en-US" dirty="0"/>
          </a:p>
          <a:p>
            <a:r>
              <a:rPr lang="hu-HU" dirty="0"/>
              <a:t>A nőre a teremtéstörténetben az a meghatározás érvényes, hogy a férfi segítőtársa, az, aki mellette áll – „segítség, mint mellette lévő” (</a:t>
            </a:r>
            <a:r>
              <a:rPr lang="hu-HU" dirty="0" err="1"/>
              <a:t>Gen</a:t>
            </a:r>
            <a:r>
              <a:rPr lang="hu-HU" dirty="0"/>
              <a:t> 2, 18).</a:t>
            </a:r>
            <a:endParaRPr lang="en-US" dirty="0"/>
          </a:p>
          <a:p>
            <a:endParaRPr lang="en-US" dirty="0"/>
          </a:p>
          <a:p>
            <a:r>
              <a:rPr lang="hu-HU" dirty="0"/>
              <a:t>A férfi és a nő közötti különbség és az egymás mellé rendeltség az egész Szentírásban megjelenik. A nő alárendeltségét a férfival szemben büntetésnek tarthatjuk, mivel csak a bűneset után következik be.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826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1027664"/>
            <a:ext cx="7024626" cy="745152"/>
          </a:xfrm>
        </p:spPr>
        <p:txBody>
          <a:bodyPr/>
          <a:lstStyle/>
          <a:p>
            <a:r>
              <a:rPr lang="hu-HU" dirty="0" smtClean="0"/>
              <a:t>A </a:t>
            </a:r>
            <a:r>
              <a:rPr lang="hu-HU" dirty="0"/>
              <a:t>férfi és a nő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971600" y="1988840"/>
            <a:ext cx="6849209" cy="3843789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hu-HU" b="1" dirty="0"/>
              <a:t>2. A férfi és nő közötti biológiai és pszichológiai különbség</a:t>
            </a:r>
            <a:endParaRPr lang="en-US" b="1" dirty="0"/>
          </a:p>
          <a:p>
            <a:pPr lvl="0">
              <a:spcAft>
                <a:spcPts val="600"/>
              </a:spcAft>
            </a:pPr>
            <a:r>
              <a:rPr lang="hu-HU" dirty="0"/>
              <a:t>A </a:t>
            </a:r>
            <a:r>
              <a:rPr lang="hu-HU" b="1" dirty="0"/>
              <a:t>biológiai</a:t>
            </a:r>
            <a:r>
              <a:rPr lang="hu-HU" dirty="0"/>
              <a:t> különbözőség genetikai eltérést is jelent. A férfiak 23. kromoszómapárja egy X és egy Y kromoszómából áll, a nőké két X kromoszómából. Továbbá megfigyelhetjük a különböző testfelépítést is.</a:t>
            </a:r>
            <a:endParaRPr lang="en-US" dirty="0"/>
          </a:p>
          <a:p>
            <a:pPr lvl="0">
              <a:spcAft>
                <a:spcPts val="600"/>
              </a:spcAft>
            </a:pPr>
            <a:r>
              <a:rPr lang="hu-HU" b="1" dirty="0"/>
              <a:t>Pszichológiai</a:t>
            </a:r>
            <a:r>
              <a:rPr lang="hu-HU" dirty="0"/>
              <a:t> tesztek mutatják, hogy férfi és nő között léteznek pszichológiai különbségek. A férfiak általában agresszívebbek, mentalitásuk arra irányul, hogy új dolgokat hódítsanak meg, a már meglévőt pedig védelmezzék.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hu-HU" dirty="0"/>
              <a:t>A különbségeket azonban nem értékbeli különbségeknek kell tekintenünk, mert ez ellentmondana az azonos értékűség tényének.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63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1027664"/>
            <a:ext cx="7024626" cy="817160"/>
          </a:xfrm>
        </p:spPr>
        <p:txBody>
          <a:bodyPr/>
          <a:lstStyle/>
          <a:p>
            <a:r>
              <a:rPr lang="hu-HU" dirty="0"/>
              <a:t>A férfi és a nő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043608" y="2132856"/>
            <a:ext cx="6777201" cy="3699773"/>
          </a:xfrm>
        </p:spPr>
        <p:txBody>
          <a:bodyPr>
            <a:normAutofit fontScale="85000" lnSpcReduction="20000"/>
          </a:bodyPr>
          <a:lstStyle/>
          <a:p>
            <a:pPr marL="68580" indent="0">
              <a:buNone/>
            </a:pPr>
            <a:r>
              <a:rPr lang="hu-HU" b="1" dirty="0"/>
              <a:t>3. </a:t>
            </a:r>
            <a:r>
              <a:rPr lang="hu-HU" b="1" dirty="0" err="1"/>
              <a:t>Interszexualitás</a:t>
            </a:r>
            <a:endParaRPr lang="en-US" b="1" dirty="0"/>
          </a:p>
          <a:p>
            <a:r>
              <a:rPr lang="hu-HU" dirty="0"/>
              <a:t>Ha az egyénnek az egyik nemhez való sorolása nem egyértelmű, </a:t>
            </a:r>
            <a:r>
              <a:rPr lang="hu-HU" dirty="0" err="1"/>
              <a:t>interszexualitásról</a:t>
            </a:r>
            <a:r>
              <a:rPr lang="hu-HU" dirty="0"/>
              <a:t> beszélhetünk.</a:t>
            </a:r>
            <a:endParaRPr lang="en-US" dirty="0"/>
          </a:p>
          <a:p>
            <a:pPr lvl="2"/>
            <a:r>
              <a:rPr lang="hu-HU" dirty="0" err="1"/>
              <a:t>Klinefelt-szindróma</a:t>
            </a:r>
            <a:endParaRPr lang="en-US" dirty="0"/>
          </a:p>
          <a:p>
            <a:pPr lvl="2"/>
            <a:r>
              <a:rPr lang="hu-HU" dirty="0"/>
              <a:t>Turner-szindróma</a:t>
            </a:r>
            <a:endParaRPr lang="en-US" dirty="0"/>
          </a:p>
          <a:p>
            <a:pPr lvl="2">
              <a:spcAft>
                <a:spcPts val="600"/>
              </a:spcAft>
            </a:pPr>
            <a:r>
              <a:rPr lang="hu-HU" dirty="0" err="1"/>
              <a:t>Swyer-szindróma</a:t>
            </a:r>
            <a:endParaRPr lang="en-US" dirty="0"/>
          </a:p>
          <a:p>
            <a:pPr>
              <a:spcAft>
                <a:spcPts val="600"/>
              </a:spcAft>
            </a:pPr>
            <a:r>
              <a:rPr lang="hu-HU" dirty="0"/>
              <a:t>Az </a:t>
            </a:r>
            <a:r>
              <a:rPr lang="hu-HU" dirty="0" err="1"/>
              <a:t>interszexualitás</a:t>
            </a:r>
            <a:r>
              <a:rPr lang="hu-HU" dirty="0"/>
              <a:t> nem a harmadik nem, hanem egy genetikai, testi anomália, amely gyakran a pszichikai állapotot is befolyásolja. Másrészt azonban nem is betegség.</a:t>
            </a:r>
            <a:endParaRPr lang="en-US" dirty="0"/>
          </a:p>
          <a:p>
            <a:pPr marL="68580" indent="0">
              <a:buNone/>
            </a:pPr>
            <a:r>
              <a:rPr lang="hu-HU" dirty="0"/>
              <a:t> </a:t>
            </a:r>
            <a:endParaRPr lang="en-US" dirty="0"/>
          </a:p>
          <a:p>
            <a:pPr marL="68580" indent="0">
              <a:buNone/>
            </a:pPr>
            <a:r>
              <a:rPr lang="hu-HU" u="sng" dirty="0">
                <a:hlinkClick r:id="rId2"/>
              </a:rPr>
              <a:t>https://www.youtube.com/watch?v=ILiiGTbf0uk</a:t>
            </a:r>
            <a:endParaRPr lang="en-US" dirty="0"/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36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</TotalTime>
  <Words>391</Words>
  <Application>Microsoft Office PowerPoint</Application>
  <PresentationFormat>Prezentácia na obrazovke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7</vt:i4>
      </vt:variant>
    </vt:vector>
  </HeadingPairs>
  <TitlesOfParts>
    <vt:vector size="8" baseType="lpstr">
      <vt:lpstr>Austin</vt:lpstr>
      <vt:lpstr>A férfi és a nő </vt:lpstr>
      <vt:lpstr>A férfi és a nő</vt:lpstr>
      <vt:lpstr>A férfi és a nő</vt:lpstr>
      <vt:lpstr>A férfi és a nő </vt:lpstr>
      <vt:lpstr>A férfi és a nő </vt:lpstr>
      <vt:lpstr>A férfi és a nő</vt:lpstr>
      <vt:lpstr>A férfi és a nő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férfi és a nő</dc:title>
  <dc:creator>user</dc:creator>
  <cp:lastModifiedBy>user</cp:lastModifiedBy>
  <cp:revision>2</cp:revision>
  <dcterms:created xsi:type="dcterms:W3CDTF">2023-12-16T10:11:08Z</dcterms:created>
  <dcterms:modified xsi:type="dcterms:W3CDTF">2023-12-16T15:36:42Z</dcterms:modified>
</cp:coreProperties>
</file>