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ĺžni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ĺžni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bdĺžni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ĺžni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ĺžni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7" name="Obdĺžni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ĺžni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Obdĺžni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ĺžni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ĺžni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ĺžni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Pszichiátria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24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hu-HU" b="1" dirty="0"/>
              <a:t>1. A pszichiátria feladata</a:t>
            </a:r>
            <a:endParaRPr lang="en-US" b="1" dirty="0"/>
          </a:p>
          <a:p>
            <a:pPr lvl="0"/>
            <a:r>
              <a:rPr lang="hu-HU" dirty="0"/>
              <a:t>a mentális betegségek diagnosztizálásával és terápiájával is foglalkozik, de fő eszköze a gyógyszeres kezelés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dirty="0" err="1"/>
              <a:t>pszichotróp</a:t>
            </a:r>
            <a:r>
              <a:rPr lang="hu-HU" dirty="0"/>
              <a:t> szerek használata az 1950-es évek óta jelentősen megnövekedett</a:t>
            </a:r>
            <a:endParaRPr lang="en-US" dirty="0"/>
          </a:p>
          <a:p>
            <a:pPr lvl="0"/>
            <a:r>
              <a:rPr lang="hu-HU" dirty="0"/>
              <a:t>lehetővé teszik az emberek mentális állapotának befolyásolását</a:t>
            </a:r>
            <a:endParaRPr lang="en-US" dirty="0"/>
          </a:p>
          <a:p>
            <a:pPr lvl="0"/>
            <a:r>
              <a:rPr lang="hu-HU" dirty="0"/>
              <a:t>kérdés: a mentális probléma testi vagy lelki diszfunkció?</a:t>
            </a:r>
            <a:endParaRPr lang="en-US" dirty="0"/>
          </a:p>
          <a:p>
            <a:pPr lvl="0"/>
            <a:r>
              <a:rPr lang="hu-HU" dirty="0"/>
              <a:t>interdiszciplináris kutatásra volna szükség</a:t>
            </a:r>
            <a:endParaRPr lang="en-US" dirty="0"/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88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 </a:t>
            </a:r>
            <a:r>
              <a:rPr lang="hu-HU" b="1" dirty="0" err="1"/>
              <a:t>Pszichotróp</a:t>
            </a:r>
            <a:r>
              <a:rPr lang="hu-HU" b="1" dirty="0"/>
              <a:t> szerek</a:t>
            </a:r>
            <a:endParaRPr lang="en-US" b="1" dirty="0"/>
          </a:p>
          <a:p>
            <a:pPr lvl="0"/>
            <a:endParaRPr lang="hu-HU" dirty="0" smtClean="0"/>
          </a:p>
          <a:p>
            <a:pPr lvl="0"/>
            <a:r>
              <a:rPr lang="hu-HU" dirty="0" err="1" smtClean="0"/>
              <a:t>neuroleptikumok</a:t>
            </a:r>
            <a:r>
              <a:rPr lang="hu-HU" dirty="0" smtClean="0"/>
              <a:t> </a:t>
            </a:r>
            <a:r>
              <a:rPr lang="hu-HU" dirty="0"/>
              <a:t>– befolyásolják a </a:t>
            </a:r>
            <a:r>
              <a:rPr lang="hu-HU" dirty="0" err="1"/>
              <a:t>dopaminerg</a:t>
            </a:r>
            <a:r>
              <a:rPr lang="hu-HU" dirty="0"/>
              <a:t> </a:t>
            </a:r>
            <a:r>
              <a:rPr lang="hu-HU" dirty="0" err="1"/>
              <a:t>transzmitter</a:t>
            </a:r>
            <a:r>
              <a:rPr lang="hu-HU" dirty="0"/>
              <a:t> rendszert</a:t>
            </a:r>
            <a:endParaRPr lang="en-US" dirty="0"/>
          </a:p>
          <a:p>
            <a:pPr lvl="0"/>
            <a:r>
              <a:rPr lang="hu-HU" dirty="0"/>
              <a:t>antidepresszánsok – a </a:t>
            </a:r>
            <a:r>
              <a:rPr lang="hu-HU" dirty="0" err="1"/>
              <a:t>pszichomotoros</a:t>
            </a:r>
            <a:r>
              <a:rPr lang="hu-HU" dirty="0"/>
              <a:t> funkciók stimulálásával vagy nyugtatásával fejtik ki hatásukat</a:t>
            </a:r>
            <a:endParaRPr lang="en-US" dirty="0"/>
          </a:p>
          <a:p>
            <a:pPr lvl="0"/>
            <a:r>
              <a:rPr lang="hu-HU" dirty="0"/>
              <a:t>lítium-sók – </a:t>
            </a:r>
            <a:r>
              <a:rPr lang="hu-HU" dirty="0" err="1"/>
              <a:t>profilaktikus</a:t>
            </a:r>
            <a:r>
              <a:rPr lang="hu-HU" dirty="0"/>
              <a:t> célokra írják fel az endogén depresszió és a mániás fázisok elkerülése érdekében</a:t>
            </a:r>
            <a:endParaRPr lang="en-US" dirty="0"/>
          </a:p>
          <a:p>
            <a:r>
              <a:rPr lang="hu-HU" dirty="0"/>
              <a:t>nyugtatók – nyugtató, elalvást segítő, szorongásoldó és </a:t>
            </a:r>
            <a:r>
              <a:rPr lang="hu-HU" dirty="0" err="1"/>
              <a:t>relaxáló</a:t>
            </a:r>
            <a:r>
              <a:rPr lang="hu-HU" dirty="0"/>
              <a:t> hatású anyagok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78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endParaRPr lang="hu-HU" dirty="0" smtClean="0"/>
          </a:p>
          <a:p>
            <a:pPr lvl="0"/>
            <a:r>
              <a:rPr lang="hu-HU" dirty="0" err="1" smtClean="0"/>
              <a:t>pszichostimulánsok</a:t>
            </a:r>
            <a:r>
              <a:rPr lang="hu-HU" dirty="0" smtClean="0"/>
              <a:t> </a:t>
            </a:r>
            <a:r>
              <a:rPr lang="hu-HU" dirty="0"/>
              <a:t>– mobilizálják a koncentrációt a szervezet energiatartalékai rovására</a:t>
            </a:r>
            <a:endParaRPr lang="en-US" dirty="0"/>
          </a:p>
          <a:p>
            <a:pPr lvl="0"/>
            <a:r>
              <a:rPr lang="hu-HU" dirty="0" err="1"/>
              <a:t>nootropikumok</a:t>
            </a:r>
            <a:r>
              <a:rPr lang="hu-HU" dirty="0"/>
              <a:t> – az agyi véráramlás javítására és az agysejtek anyagcseréjének elősegítésére szolgálnak</a:t>
            </a:r>
            <a:endParaRPr lang="en-US" dirty="0"/>
          </a:p>
          <a:p>
            <a:pPr lvl="0"/>
            <a:r>
              <a:rPr lang="hu-HU" dirty="0" err="1"/>
              <a:t>pszichodiszleptikumok</a:t>
            </a:r>
            <a:r>
              <a:rPr lang="hu-HU" dirty="0"/>
              <a:t> – nincs ismert terápiás hatásuk, viszont függőséget okoznak</a:t>
            </a:r>
            <a:endParaRPr lang="en-US" dirty="0"/>
          </a:p>
          <a:p>
            <a:pPr lvl="0"/>
            <a:r>
              <a:rPr lang="hu-HU" dirty="0"/>
              <a:t>növényi </a:t>
            </a:r>
            <a:r>
              <a:rPr lang="hu-HU" dirty="0" err="1"/>
              <a:t>pszichotróp</a:t>
            </a:r>
            <a:r>
              <a:rPr lang="hu-HU" dirty="0"/>
              <a:t> szerek – gyakorlatilag nincs mellékhatásuk, de nem az okokat, csak a tüneteket kezelik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63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hu-HU" sz="3200" b="1" dirty="0" smtClean="0"/>
          </a:p>
          <a:p>
            <a:pPr marL="0" indent="0">
              <a:buNone/>
            </a:pPr>
            <a:r>
              <a:rPr lang="hu-HU" sz="3200" b="1" dirty="0" smtClean="0"/>
              <a:t>3</a:t>
            </a:r>
            <a:r>
              <a:rPr lang="hu-HU" sz="3200" b="1" dirty="0"/>
              <a:t>. Az etikai probléma</a:t>
            </a:r>
            <a:endParaRPr lang="en-US" sz="3200" b="1" dirty="0"/>
          </a:p>
          <a:p>
            <a:pPr marL="0" indent="0">
              <a:buNone/>
            </a:pPr>
            <a:r>
              <a:rPr lang="hu-HU" b="1" dirty="0"/>
              <a:t>3.1. Pszichiátriai </a:t>
            </a:r>
            <a:r>
              <a:rPr lang="hu-HU" b="1" dirty="0" smtClean="0"/>
              <a:t>visszaélések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pl. a totalitárius államokban</a:t>
            </a:r>
            <a:endParaRPr lang="en-US" dirty="0"/>
          </a:p>
          <a:p>
            <a:pPr lvl="0"/>
            <a:r>
              <a:rPr lang="hu-HU" dirty="0"/>
              <a:t>ideológiai okokból</a:t>
            </a:r>
            <a:endParaRPr lang="en-US" dirty="0"/>
          </a:p>
          <a:p>
            <a:pPr lvl="0"/>
            <a:r>
              <a:rPr lang="hu-HU" dirty="0"/>
              <a:t>emberkísérletek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01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3.2. A tisztázatlan </a:t>
            </a:r>
            <a:r>
              <a:rPr lang="hu-HU" b="1" dirty="0" smtClean="0"/>
              <a:t>pszichopatológia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mentális zavarok kimutatásának módszerei:</a:t>
            </a:r>
            <a:endParaRPr lang="en-US" dirty="0"/>
          </a:p>
          <a:p>
            <a:r>
              <a:rPr lang="hu-HU" dirty="0"/>
              <a:t>(1) az egyén viselkedésének megfigyelése</a:t>
            </a:r>
            <a:endParaRPr lang="en-US" dirty="0"/>
          </a:p>
          <a:p>
            <a:r>
              <a:rPr lang="hu-HU" dirty="0"/>
              <a:t>(2) a beteg lelkiállapotáról és élményeiről való kikérdezés</a:t>
            </a:r>
            <a:endParaRPr lang="en-US" dirty="0"/>
          </a:p>
          <a:p>
            <a:pPr lvl="0"/>
            <a:r>
              <a:rPr lang="hu-HU" dirty="0"/>
              <a:t>a diagnosztikai háló és a normális, határvonalbeli vagy kezelésre szoruló határok kulturálisan is meghatározottak</a:t>
            </a:r>
            <a:endParaRPr lang="en-US" dirty="0"/>
          </a:p>
          <a:p>
            <a:pPr lvl="0"/>
            <a:r>
              <a:rPr lang="hu-HU" dirty="0"/>
              <a:t>testi/hardver vagy lelki/szoftver probléma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756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3.3. Kémiai </a:t>
            </a:r>
            <a:r>
              <a:rPr lang="hu-HU" b="1" dirty="0" smtClean="0"/>
              <a:t>programozás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</a:t>
            </a:r>
            <a:r>
              <a:rPr lang="hu-HU" dirty="0" err="1"/>
              <a:t>neurokémiai</a:t>
            </a:r>
            <a:r>
              <a:rPr lang="hu-HU" dirty="0"/>
              <a:t> kutatások nagyban előrehaladtak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dirty="0" err="1"/>
              <a:t>pszichofarmakológiai</a:t>
            </a:r>
            <a:r>
              <a:rPr lang="hu-HU" dirty="0"/>
              <a:t> kezelés korlátozza az ember választási szabadságát</a:t>
            </a:r>
            <a:endParaRPr lang="en-US" dirty="0"/>
          </a:p>
          <a:p>
            <a:pPr lvl="0"/>
            <a:r>
              <a:rPr lang="hu-HU" dirty="0"/>
              <a:t>ha a pszichózis valóban endogén, fel kell vetni a terápia lehetőségét</a:t>
            </a:r>
            <a:endParaRPr lang="en-US" dirty="0"/>
          </a:p>
          <a:p>
            <a:r>
              <a:rPr lang="hu-HU" dirty="0"/>
              <a:t>ha </a:t>
            </a:r>
            <a:r>
              <a:rPr lang="hu-HU" dirty="0" err="1"/>
              <a:t>exogén</a:t>
            </a:r>
            <a:r>
              <a:rPr lang="hu-HU" dirty="0"/>
              <a:t>, </a:t>
            </a:r>
            <a:r>
              <a:rPr lang="hu-HU" dirty="0" err="1"/>
              <a:t>lelkigondozásra</a:t>
            </a:r>
            <a:r>
              <a:rPr lang="hu-HU" dirty="0"/>
              <a:t> volna szükség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024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Pszichiátria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sz="2800" b="1" dirty="0"/>
              <a:t>4. Mentális </a:t>
            </a:r>
            <a:r>
              <a:rPr lang="hu-HU" sz="2800" b="1" dirty="0" smtClean="0"/>
              <a:t>egészség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evangélium hirdetése: bűnbocsánat és hit általi megigazulás, jó lelkiismeret</a:t>
            </a:r>
            <a:endParaRPr lang="en-US" dirty="0"/>
          </a:p>
          <a:p>
            <a:pPr lvl="0"/>
            <a:r>
              <a:rPr lang="hu-HU" dirty="0"/>
              <a:t>az evangélium alapvetően hatással van az emberek önértelmezésére</a:t>
            </a:r>
            <a:endParaRPr lang="en-US" dirty="0"/>
          </a:p>
          <a:p>
            <a:pPr lvl="0"/>
            <a:r>
              <a:rPr lang="hu-HU" dirty="0"/>
              <a:t>Zsolt 119,25. 28. 81. 162, </a:t>
            </a:r>
            <a:r>
              <a:rPr lang="hu-HU" dirty="0" err="1"/>
              <a:t>Péld</a:t>
            </a:r>
            <a:r>
              <a:rPr lang="hu-HU" dirty="0"/>
              <a:t> 12,25</a:t>
            </a:r>
            <a:endParaRPr lang="en-US" dirty="0"/>
          </a:p>
          <a:p>
            <a:pPr lvl="0"/>
            <a:r>
              <a:rPr lang="hu-HU" dirty="0" smtClean="0"/>
              <a:t>a </a:t>
            </a:r>
            <a:r>
              <a:rPr lang="hu-HU" dirty="0"/>
              <a:t>hatás Isten szuverén cselekvésének következménye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910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jetok">
  <a:themeElements>
    <a:clrScheme name="Majetok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ajetok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ajetok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0</TotalTime>
  <Words>296</Words>
  <Application>Microsoft Office PowerPoint</Application>
  <PresentationFormat>Prezentácia na obrazovke 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Majetok</vt:lpstr>
      <vt:lpstr>Pszichiátria</vt:lpstr>
      <vt:lpstr>Pszichiátria</vt:lpstr>
      <vt:lpstr>Pszichiátria</vt:lpstr>
      <vt:lpstr>Pszichiátria</vt:lpstr>
      <vt:lpstr>Pszichiátria</vt:lpstr>
      <vt:lpstr>Pszichiátria</vt:lpstr>
      <vt:lpstr>Pszichiátria</vt:lpstr>
      <vt:lpstr>Pszichiátria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Pszichiátria</dc:title>
  <dc:creator>user</dc:creator>
  <cp:lastModifiedBy>user</cp:lastModifiedBy>
  <cp:revision>2</cp:revision>
  <dcterms:created xsi:type="dcterms:W3CDTF">2023-12-29T13:30:35Z</dcterms:created>
  <dcterms:modified xsi:type="dcterms:W3CDTF">2024-01-03T22:29:43Z</dcterms:modified>
</cp:coreProperties>
</file>