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ĺžnik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Zaoblený obdĺžnik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Obdĺžnik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ĺžnik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ĺžnik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ĺžnik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Zaoblený obdĺžnik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7" name="Obdĺžnik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ĺžnik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ĺžnik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Zástupný symbol obsahu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ĺžni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Zaoblený obdĺžnik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Obdĺžnik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ĺžnik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ĺžnik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Zaoblený obdĺžnik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Psychiatria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2469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Psychiatria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b="1" dirty="0" smtClean="0"/>
              <a:t>1. Čo </a:t>
            </a:r>
            <a:r>
              <a:rPr lang="sk-SK" b="1" dirty="0"/>
              <a:t>je psychiatria</a:t>
            </a:r>
            <a:r>
              <a:rPr lang="sk-SK" b="1" dirty="0" smtClean="0"/>
              <a:t>?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sk-SK" dirty="0"/>
              <a:t>sa tiež zaoberá diagnostikou a liečbou duševných chorôb, ale jej hlavným nástrojom je medikácia.</a:t>
            </a:r>
            <a:endParaRPr lang="en-US" dirty="0"/>
          </a:p>
          <a:p>
            <a:pPr lvl="0"/>
            <a:r>
              <a:rPr lang="sk-SK" dirty="0"/>
              <a:t>užívanie psychotropných látok sa od 50. rokov minulého storočia výrazne zvýšilo</a:t>
            </a:r>
            <a:endParaRPr lang="en-US" dirty="0"/>
          </a:p>
          <a:p>
            <a:pPr lvl="0"/>
            <a:r>
              <a:rPr lang="sk-SK" dirty="0"/>
              <a:t>umožňujú ovplyvňovať duševný stav ľudí.</a:t>
            </a:r>
            <a:endParaRPr lang="en-US" dirty="0"/>
          </a:p>
          <a:p>
            <a:pPr lvl="0"/>
            <a:r>
              <a:rPr lang="sk-SK" dirty="0"/>
              <a:t>Otázka:</a:t>
            </a:r>
            <a:r>
              <a:rPr lang="sk-SK" i="1" dirty="0"/>
              <a:t> </a:t>
            </a:r>
            <a:r>
              <a:rPr lang="sk-SK" dirty="0"/>
              <a:t>je duševný problém fyzickou alebo psychickou dysfunkciou?</a:t>
            </a:r>
            <a:endParaRPr lang="en-US" dirty="0"/>
          </a:p>
          <a:p>
            <a:r>
              <a:rPr lang="sk-SK" dirty="0"/>
              <a:t>interdisciplinárny výskum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88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Psychiatria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b="1" dirty="0"/>
              <a:t>2. Aké </a:t>
            </a:r>
            <a:r>
              <a:rPr lang="sk-SK" b="1" dirty="0" err="1"/>
              <a:t>psychofarmaká</a:t>
            </a:r>
            <a:r>
              <a:rPr lang="sk-SK" b="1" dirty="0"/>
              <a:t> existujú a na čo slúžia</a:t>
            </a:r>
            <a:r>
              <a:rPr lang="sk-SK" b="1" dirty="0" smtClean="0"/>
              <a:t>?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sk-SK" dirty="0" err="1"/>
              <a:t>neuroleptiká</a:t>
            </a:r>
            <a:r>
              <a:rPr lang="sk-SK" dirty="0"/>
              <a:t> - ovplyvňujú </a:t>
            </a:r>
            <a:r>
              <a:rPr lang="sk-SK" dirty="0" err="1"/>
              <a:t>dopaminergný</a:t>
            </a:r>
            <a:r>
              <a:rPr lang="sk-SK" dirty="0"/>
              <a:t> prenosový systém</a:t>
            </a:r>
            <a:endParaRPr lang="en-US" dirty="0"/>
          </a:p>
          <a:p>
            <a:pPr lvl="0"/>
            <a:r>
              <a:rPr lang="sk-SK" dirty="0" err="1"/>
              <a:t>antidepresíva</a:t>
            </a:r>
            <a:r>
              <a:rPr lang="sk-SK" dirty="0"/>
              <a:t> - pôsobia tak, že stimulujú alebo uvoľňujú </a:t>
            </a:r>
            <a:r>
              <a:rPr lang="sk-SK" dirty="0" err="1"/>
              <a:t>psychomotorické</a:t>
            </a:r>
            <a:r>
              <a:rPr lang="sk-SK" dirty="0"/>
              <a:t> funkcie</a:t>
            </a:r>
            <a:endParaRPr lang="en-US" dirty="0"/>
          </a:p>
          <a:p>
            <a:pPr lvl="0"/>
            <a:r>
              <a:rPr lang="sk-SK" dirty="0"/>
              <a:t>lítiové soli - predpísané na profylaktické účely, aby sa zabránilo endogénnej depresii a manickým fázam</a:t>
            </a:r>
            <a:endParaRPr lang="en-US" dirty="0"/>
          </a:p>
          <a:p>
            <a:pPr lvl="0"/>
            <a:r>
              <a:rPr lang="sk-SK" dirty="0" err="1"/>
              <a:t>trankvilizéry</a:t>
            </a:r>
            <a:r>
              <a:rPr lang="sk-SK" dirty="0"/>
              <a:t> - sedatívne látky, ktoré upokojujú, pomáhajú zaspať, zmierňujú úzkosť a uvoľňujú</a:t>
            </a:r>
            <a:r>
              <a:rPr lang="sk-SK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787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Psychiatria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endParaRPr lang="hu-HU" dirty="0" smtClean="0"/>
          </a:p>
          <a:p>
            <a:pPr lvl="0"/>
            <a:r>
              <a:rPr lang="sk-SK" dirty="0" err="1"/>
              <a:t>psychostimulanciá</a:t>
            </a:r>
            <a:r>
              <a:rPr lang="sk-SK" dirty="0"/>
              <a:t> - mobilizujú koncentráciu na úkor energetických rezerv organizmu</a:t>
            </a:r>
            <a:endParaRPr lang="en-US" dirty="0"/>
          </a:p>
          <a:p>
            <a:pPr lvl="0"/>
            <a:r>
              <a:rPr lang="sk-SK" dirty="0" err="1"/>
              <a:t>nootropiká</a:t>
            </a:r>
            <a:r>
              <a:rPr lang="sk-SK" dirty="0"/>
              <a:t> - používajú sa na zlepšenie prietoku krvi do mozgu a zvýšenie metabolizmu mozgových buniek</a:t>
            </a:r>
            <a:endParaRPr lang="en-US" dirty="0"/>
          </a:p>
          <a:p>
            <a:pPr lvl="0"/>
            <a:r>
              <a:rPr lang="sk-SK" dirty="0" err="1"/>
              <a:t>psychodysleptiká</a:t>
            </a:r>
            <a:r>
              <a:rPr lang="sk-SK" dirty="0"/>
              <a:t> - nemajú žiadny známy terapeutický účinok, ale sú návykové</a:t>
            </a:r>
            <a:endParaRPr lang="en-US" dirty="0"/>
          </a:p>
          <a:p>
            <a:r>
              <a:rPr lang="sk-SK" dirty="0"/>
              <a:t>rastlinné psychotropné látky - nemajú prakticky žiadne vedľajšie účinky, ale neliečia príčiny, iba príznaky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063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Psychiatria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hu-HU" sz="3200" b="1" dirty="0" smtClean="0"/>
          </a:p>
          <a:p>
            <a:pPr marL="0" indent="0">
              <a:buNone/>
            </a:pPr>
            <a:r>
              <a:rPr lang="sk-SK" sz="3200" b="1" dirty="0"/>
              <a:t>3. Etické problémy</a:t>
            </a:r>
            <a:endParaRPr lang="en-US" sz="3200" b="1" dirty="0"/>
          </a:p>
          <a:p>
            <a:pPr marL="0" indent="0">
              <a:buNone/>
            </a:pPr>
            <a:r>
              <a:rPr lang="sk-SK" sz="3200" b="1" dirty="0"/>
              <a:t>3.1. Psychiatrické </a:t>
            </a:r>
            <a:r>
              <a:rPr lang="sk-SK" sz="3200" b="1" dirty="0" smtClean="0"/>
              <a:t>zneužívanie</a:t>
            </a:r>
          </a:p>
          <a:p>
            <a:pPr marL="0" indent="0">
              <a:buNone/>
            </a:pPr>
            <a:endParaRPr lang="en-US" sz="3200" b="1" dirty="0"/>
          </a:p>
          <a:p>
            <a:pPr lvl="0"/>
            <a:r>
              <a:rPr lang="sk-SK" sz="3200" dirty="0"/>
              <a:t>napr. v totalitných štátoch</a:t>
            </a:r>
            <a:endParaRPr lang="en-US" sz="3200" dirty="0"/>
          </a:p>
          <a:p>
            <a:pPr lvl="0"/>
            <a:r>
              <a:rPr lang="sk-SK" sz="3200" dirty="0"/>
              <a:t>z ideologických dôvodov</a:t>
            </a:r>
            <a:endParaRPr lang="en-US" sz="3200" dirty="0"/>
          </a:p>
          <a:p>
            <a:r>
              <a:rPr lang="sk-SK" sz="3200" dirty="0"/>
              <a:t>experimenty na ľuďoch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301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Psychiatria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b="1" dirty="0"/>
              <a:t>3.2. Nejasná </a:t>
            </a:r>
            <a:r>
              <a:rPr lang="sk-SK" b="1" dirty="0" err="1" smtClean="0"/>
              <a:t>psychopatológia</a:t>
            </a:r>
            <a:endParaRPr lang="sk-SK" b="1" dirty="0" smtClean="0"/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sk-SK" dirty="0"/>
              <a:t>metódy na zisťovanie duševných porúch:</a:t>
            </a:r>
            <a:endParaRPr lang="en-US" dirty="0"/>
          </a:p>
          <a:p>
            <a:pPr marL="0" indent="0">
              <a:buNone/>
            </a:pPr>
            <a:r>
              <a:rPr lang="sk-SK" dirty="0" smtClean="0"/>
              <a:t>	(</a:t>
            </a:r>
            <a:r>
              <a:rPr lang="sk-SK" dirty="0"/>
              <a:t>1) pozorovanie správania jednotlivca</a:t>
            </a:r>
            <a:endParaRPr lang="en-US" dirty="0"/>
          </a:p>
          <a:p>
            <a:pPr marL="0" indent="0">
              <a:buNone/>
            </a:pPr>
            <a:r>
              <a:rPr lang="sk-SK" dirty="0"/>
              <a:t>	</a:t>
            </a:r>
            <a:r>
              <a:rPr lang="sk-SK" dirty="0" smtClean="0"/>
              <a:t>(</a:t>
            </a:r>
            <a:r>
              <a:rPr lang="sk-SK" dirty="0"/>
              <a:t>2) kladenie otázok o duševnom stave a zážitkoch </a:t>
            </a:r>
            <a:r>
              <a:rPr lang="sk-SK" dirty="0" smtClean="0"/>
              <a:t>	pacienta</a:t>
            </a:r>
            <a:endParaRPr lang="en-US" dirty="0"/>
          </a:p>
          <a:p>
            <a:pPr lvl="0"/>
            <a:r>
              <a:rPr lang="sk-SK" dirty="0"/>
              <a:t>diagnostická mriežka a normálne, hraničné alebo liečebné hranice sú tiež kultúrne definované</a:t>
            </a:r>
            <a:endParaRPr lang="en-US" dirty="0"/>
          </a:p>
          <a:p>
            <a:r>
              <a:rPr lang="sk-SK" dirty="0"/>
              <a:t>f</a:t>
            </a:r>
            <a:r>
              <a:rPr lang="sk-SK" dirty="0" smtClean="0"/>
              <a:t>yzický </a:t>
            </a:r>
            <a:r>
              <a:rPr lang="hu-HU" dirty="0" smtClean="0"/>
              <a:t>(</a:t>
            </a:r>
            <a:r>
              <a:rPr lang="sk-SK" dirty="0" smtClean="0"/>
              <a:t>hardvérový) </a:t>
            </a:r>
            <a:r>
              <a:rPr lang="sk-SK" dirty="0"/>
              <a:t>alebo </a:t>
            </a:r>
            <a:r>
              <a:rPr lang="sk-SK" dirty="0" smtClean="0"/>
              <a:t>mentálny (softvérový) </a:t>
            </a:r>
            <a:r>
              <a:rPr lang="sk-SK" dirty="0"/>
              <a:t>problém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7566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Psychiatria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b="1" dirty="0"/>
              <a:t>3.3. Chemické </a:t>
            </a:r>
            <a:r>
              <a:rPr lang="sk-SK" b="1" dirty="0" smtClean="0"/>
              <a:t>programovanie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sk-SK" dirty="0" err="1"/>
              <a:t>neurochemický</a:t>
            </a:r>
            <a:r>
              <a:rPr lang="sk-SK" dirty="0"/>
              <a:t> výskum dosiahol veľký pokrok</a:t>
            </a:r>
            <a:endParaRPr lang="en-US" dirty="0"/>
          </a:p>
          <a:p>
            <a:pPr lvl="0"/>
            <a:r>
              <a:rPr lang="sk-SK" dirty="0" err="1"/>
              <a:t>psychofarmakologická</a:t>
            </a:r>
            <a:r>
              <a:rPr lang="sk-SK" dirty="0"/>
              <a:t> liečba obmedzuje slobodu voľby človeka</a:t>
            </a:r>
            <a:endParaRPr lang="en-US" dirty="0"/>
          </a:p>
          <a:p>
            <a:pPr lvl="0"/>
            <a:r>
              <a:rPr lang="sk-SK" dirty="0"/>
              <a:t>ak je psychóza skutočne endogénna, mala by sa zvážiť možnosť liečby</a:t>
            </a:r>
            <a:endParaRPr lang="en-US" dirty="0"/>
          </a:p>
          <a:p>
            <a:r>
              <a:rPr lang="sk-SK" dirty="0"/>
              <a:t>ak by bola </a:t>
            </a:r>
            <a:r>
              <a:rPr lang="sk-SK" dirty="0" smtClean="0"/>
              <a:t>exogénna</a:t>
            </a:r>
            <a:r>
              <a:rPr lang="sk-SK" dirty="0"/>
              <a:t>, </a:t>
            </a:r>
            <a:r>
              <a:rPr lang="sk-SK" dirty="0" smtClean="0"/>
              <a:t>je </a:t>
            </a:r>
            <a:r>
              <a:rPr lang="sk-SK" dirty="0"/>
              <a:t>potrebná </a:t>
            </a:r>
            <a:r>
              <a:rPr lang="sk-SK" dirty="0" smtClean="0"/>
              <a:t>pastoračná </a:t>
            </a:r>
            <a:r>
              <a:rPr lang="sk-SK" dirty="0"/>
              <a:t>starostlivosť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024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Psychiatria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sz="2800" b="1" dirty="0"/>
              <a:t>4. Duševné </a:t>
            </a:r>
            <a:r>
              <a:rPr lang="sk-SK" sz="2800" b="1" dirty="0" smtClean="0"/>
              <a:t>zdravie</a:t>
            </a:r>
          </a:p>
          <a:p>
            <a:pPr marL="0" indent="0">
              <a:buNone/>
            </a:pPr>
            <a:endParaRPr lang="en-US" sz="2800" b="1" dirty="0"/>
          </a:p>
          <a:p>
            <a:pPr lvl="0">
              <a:spcAft>
                <a:spcPts val="1200"/>
              </a:spcAft>
            </a:pPr>
            <a:r>
              <a:rPr lang="sk-SK" sz="2800" dirty="0"/>
              <a:t>kázanie evanjelia: odpustenie hriechov a ospravedlnenie z viery, dobré svedomie</a:t>
            </a:r>
            <a:endParaRPr lang="en-US" sz="2800" dirty="0"/>
          </a:p>
          <a:p>
            <a:pPr lvl="0">
              <a:spcAft>
                <a:spcPts val="1200"/>
              </a:spcAft>
            </a:pPr>
            <a:r>
              <a:rPr lang="sk-SK" sz="2800" dirty="0"/>
              <a:t>evanjelium má hlboký vplyv na </a:t>
            </a:r>
            <a:r>
              <a:rPr lang="sk-SK" sz="2800" dirty="0" err="1"/>
              <a:t>sebapochopenie</a:t>
            </a:r>
            <a:r>
              <a:rPr lang="sk-SK" sz="2800" dirty="0"/>
              <a:t> ľudí</a:t>
            </a:r>
            <a:endParaRPr lang="en-US" sz="2800" dirty="0"/>
          </a:p>
          <a:p>
            <a:pPr lvl="0">
              <a:spcAft>
                <a:spcPts val="1200"/>
              </a:spcAft>
            </a:pPr>
            <a:r>
              <a:rPr lang="sk-SK" sz="2800" dirty="0"/>
              <a:t>Žalm 119,25. 28. 81. 162, Príslovia 12,25</a:t>
            </a:r>
            <a:endParaRPr lang="en-US" sz="2800" dirty="0"/>
          </a:p>
          <a:p>
            <a:pPr>
              <a:spcAft>
                <a:spcPts val="1200"/>
              </a:spcAft>
            </a:pPr>
            <a:r>
              <a:rPr lang="sk-SK" sz="2800" dirty="0"/>
              <a:t>tento účinok je výsledkom Božej zvrchovanej činnosti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9105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jetok">
  <a:themeElements>
    <a:clrScheme name="Majetok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ajetok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ajetok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</TotalTime>
  <Words>276</Words>
  <Application>Microsoft Office PowerPoint</Application>
  <PresentationFormat>Prezentácia na obrazovke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9" baseType="lpstr">
      <vt:lpstr>Majetok</vt:lpstr>
      <vt:lpstr>Psychiatria</vt:lpstr>
      <vt:lpstr>Psychiatria</vt:lpstr>
      <vt:lpstr>Psychiatria</vt:lpstr>
      <vt:lpstr>Psychiatria</vt:lpstr>
      <vt:lpstr>Psychiatria</vt:lpstr>
      <vt:lpstr>Psychiatria</vt:lpstr>
      <vt:lpstr>Psychiatria</vt:lpstr>
      <vt:lpstr>Psychiatria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Pszichiátria</dc:title>
  <dc:creator>user</dc:creator>
  <cp:lastModifiedBy>user</cp:lastModifiedBy>
  <cp:revision>2</cp:revision>
  <dcterms:created xsi:type="dcterms:W3CDTF">2023-12-29T13:30:35Z</dcterms:created>
  <dcterms:modified xsi:type="dcterms:W3CDTF">2024-01-03T22:28:51Z</dcterms:modified>
</cp:coreProperties>
</file>