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267744" y="692696"/>
            <a:ext cx="4419600" cy="2090663"/>
          </a:xfrm>
        </p:spPr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4989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k-SK" b="1" dirty="0"/>
              <a:t>4.2. Ľudské programovanie v </a:t>
            </a:r>
            <a:r>
              <a:rPr lang="sk-SK" b="1" dirty="0" err="1" smtClean="0"/>
              <a:t>behaviorizme</a:t>
            </a:r>
            <a:endParaRPr lang="sk-SK" b="1" dirty="0" smtClean="0"/>
          </a:p>
          <a:p>
            <a:pPr marL="114300" indent="0">
              <a:buNone/>
            </a:pPr>
            <a:endParaRPr lang="en-US" b="1" dirty="0"/>
          </a:p>
          <a:p>
            <a:pPr lvl="0">
              <a:spcAft>
                <a:spcPts val="1200"/>
              </a:spcAft>
            </a:pPr>
            <a:r>
              <a:rPr lang="sk-SK" dirty="0"/>
              <a:t>človek je v podstate stroj - otvorene materialistický názor</a:t>
            </a:r>
            <a:endParaRPr lang="en-US" dirty="0"/>
          </a:p>
          <a:p>
            <a:pPr lvl="0">
              <a:spcAft>
                <a:spcPts val="1200"/>
              </a:spcAft>
            </a:pPr>
            <a:r>
              <a:rPr lang="sk-SK" dirty="0"/>
              <a:t>berie sa do úvahy len formálna stránka ľudského bytia</a:t>
            </a:r>
            <a:endParaRPr lang="en-US" dirty="0"/>
          </a:p>
          <a:p>
            <a:pPr lvl="0">
              <a:spcAft>
                <a:spcPts val="1200"/>
              </a:spcAft>
            </a:pPr>
            <a:r>
              <a:rPr lang="sk-SK" dirty="0"/>
              <a:t>nezohľadňuje osobný rozmer a zodpovednosť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sk-SK" dirty="0"/>
              <a:t>hriech nie je skutočný, je to len nevhodné správanie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904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k-SK" b="1" dirty="0"/>
              <a:t>4.3. Využitie prirodzených schopností v humanistických </a:t>
            </a:r>
            <a:r>
              <a:rPr lang="sk-SK" b="1" dirty="0" smtClean="0"/>
              <a:t>terapiách</a:t>
            </a:r>
          </a:p>
          <a:p>
            <a:pPr marL="114300" indent="0">
              <a:buNone/>
            </a:pPr>
            <a:endParaRPr lang="en-US" b="1" dirty="0"/>
          </a:p>
          <a:p>
            <a:pPr lvl="0">
              <a:spcAft>
                <a:spcPts val="1200"/>
              </a:spcAft>
            </a:pPr>
            <a:r>
              <a:rPr lang="sk-SK" dirty="0"/>
              <a:t>ľudia majú svoj život plne pod kontrolou a môžu riešiť svoje problémy</a:t>
            </a:r>
            <a:endParaRPr lang="en-US" dirty="0"/>
          </a:p>
          <a:p>
            <a:pPr lvl="0">
              <a:spcAft>
                <a:spcPts val="1200"/>
              </a:spcAft>
            </a:pPr>
            <a:r>
              <a:rPr lang="sk-SK" dirty="0"/>
              <a:t>schopnosť rozpoznávať a učiť sa je dôležitým faktorom pri </a:t>
            </a:r>
            <a:r>
              <a:rPr lang="sk-SK" dirty="0" smtClean="0"/>
              <a:t>zotavovaní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sk-SK" dirty="0"/>
              <a:t>prijateľné ako terapia, aj keď je to z pastoračného hľadiska sporné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122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72744"/>
          </a:xfrm>
        </p:spPr>
        <p:txBody>
          <a:bodyPr>
            <a:normAutofit fontScale="85000" lnSpcReduction="10000"/>
          </a:bodyPr>
          <a:lstStyle/>
          <a:p>
            <a:pPr marL="114300" indent="0">
              <a:buNone/>
            </a:pPr>
            <a:r>
              <a:rPr lang="sk-SK" sz="3300" b="1" dirty="0"/>
              <a:t>5. Aspekty pastoračnej starostlivosti</a:t>
            </a:r>
            <a:endParaRPr lang="en-US" sz="3300" b="1" dirty="0"/>
          </a:p>
          <a:p>
            <a:pPr marL="114300" indent="0">
              <a:buNone/>
            </a:pPr>
            <a:r>
              <a:rPr lang="sk-SK" b="1" dirty="0"/>
              <a:t>5.1. Príroda a milosť</a:t>
            </a:r>
            <a:endParaRPr lang="en-US" b="1" dirty="0"/>
          </a:p>
          <a:p>
            <a:pPr lvl="0"/>
            <a:r>
              <a:rPr lang="sk-SK" dirty="0"/>
              <a:t>terapia založená na prírodných silách prináša prirodzené do duchovného rozmeru bez konverzie, "krstu".</a:t>
            </a:r>
            <a:endParaRPr lang="en-US" dirty="0"/>
          </a:p>
          <a:p>
            <a:pPr lvl="0"/>
            <a:r>
              <a:rPr lang="sk-SK" dirty="0"/>
              <a:t>otázka, ako spolu súvisia príroda a milosť</a:t>
            </a:r>
            <a:endParaRPr lang="en-US" dirty="0"/>
          </a:p>
          <a:p>
            <a:pPr lvl="0"/>
            <a:r>
              <a:rPr lang="sk-SK" dirty="0"/>
              <a:t>Rímsky katolicizmus: prirodzené schopnosti sú pozitívne spojené s Bohom</a:t>
            </a:r>
            <a:endParaRPr lang="en-US" dirty="0"/>
          </a:p>
          <a:p>
            <a:pPr lvl="0"/>
            <a:r>
              <a:rPr lang="sk-SK" dirty="0"/>
              <a:t>P</a:t>
            </a:r>
            <a:r>
              <a:rPr lang="sk-SK" dirty="0" smtClean="0"/>
              <a:t>rotestantizmus</a:t>
            </a:r>
            <a:r>
              <a:rPr lang="sk-SK" dirty="0"/>
              <a:t>: prirodzenosť je hriešna, iba milosť nás spája s Bohom</a:t>
            </a:r>
            <a:endParaRPr lang="en-US" dirty="0"/>
          </a:p>
          <a:p>
            <a:pPr lvl="0"/>
            <a:r>
              <a:rPr lang="sk-SK" dirty="0"/>
              <a:t>človek je Božie stvorenie, má stvorené vlastnosti a je schopný konať dobro, ale so svojimi prirodzenými schopnosťami môže v Božích očiach iba hrešiť a nie je schopný sa Bohu zapáčiť vlastným úsilím</a:t>
            </a:r>
            <a:endParaRPr lang="en-US" dirty="0"/>
          </a:p>
          <a:p>
            <a:r>
              <a:rPr lang="sk-SK" dirty="0"/>
              <a:t>terapia pod označením pastoračná starostlivosť môže pomôcť ako terapia, ale nemôže zachrániť človeka pre večný život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690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sk-SK" b="1" dirty="0"/>
              <a:t>5.2. Príroda ako jediná </a:t>
            </a:r>
            <a:r>
              <a:rPr lang="sk-SK" b="1" dirty="0" smtClean="0"/>
              <a:t>realita</a:t>
            </a:r>
          </a:p>
          <a:p>
            <a:pPr marL="114300" indent="0">
              <a:buNone/>
            </a:pPr>
            <a:endParaRPr lang="en-US" b="1" dirty="0"/>
          </a:p>
          <a:p>
            <a:pPr lvl="0"/>
            <a:r>
              <a:rPr lang="sk-SK" dirty="0"/>
              <a:t>jedným z kľúčových problémov psychológie je teória imanentného človeka </a:t>
            </a:r>
            <a:r>
              <a:rPr lang="sk-SK" i="1" dirty="0"/>
              <a:t>(jestvujúceho v samej podstate)</a:t>
            </a:r>
            <a:endParaRPr lang="en-US" dirty="0"/>
          </a:p>
          <a:p>
            <a:pPr lvl="0"/>
            <a:r>
              <a:rPr lang="sk-SK" dirty="0"/>
              <a:t>ignoruje vzťah s Bohom</a:t>
            </a:r>
            <a:endParaRPr lang="en-US" dirty="0"/>
          </a:p>
          <a:p>
            <a:pPr lvl="0"/>
            <a:r>
              <a:rPr lang="sk-SK" dirty="0"/>
              <a:t>psychológia si zachováva svoj vedecký charakter, pretože berie do úvahy len to, čo sa dá testovať</a:t>
            </a:r>
            <a:endParaRPr lang="en-US" dirty="0"/>
          </a:p>
          <a:p>
            <a:r>
              <a:rPr lang="sk-SK" dirty="0"/>
              <a:t>ale ako predpoklad tvrdí, že neexistuje žiadna nadpozemská dimenzia, čím opäť stráca svoju vedeckosť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900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sk-SK" sz="2800" dirty="0"/>
              <a:t>môžeme hovoriť o troch rôznych </a:t>
            </a:r>
            <a:r>
              <a:rPr lang="sk-SK" sz="2800" smtClean="0"/>
              <a:t>ľudských obrazoch:</a:t>
            </a:r>
            <a:endParaRPr lang="en-US" sz="2800" dirty="0"/>
          </a:p>
          <a:p>
            <a:pPr lvl="1"/>
            <a:r>
              <a:rPr lang="sk-SK" dirty="0"/>
              <a:t>pohľad </a:t>
            </a:r>
            <a:r>
              <a:rPr lang="sk-SK" dirty="0" smtClean="0"/>
              <a:t>hĺbkovej </a:t>
            </a:r>
            <a:r>
              <a:rPr lang="sk-SK" dirty="0"/>
              <a:t>psychológie na človeka: ľudia sa riadia inštinktom</a:t>
            </a:r>
            <a:endParaRPr lang="en-US" dirty="0"/>
          </a:p>
          <a:p>
            <a:pPr lvl="1"/>
            <a:r>
              <a:rPr lang="sk-SK" dirty="0" err="1"/>
              <a:t>behavioristický</a:t>
            </a:r>
            <a:r>
              <a:rPr lang="sk-SK" dirty="0"/>
              <a:t> pohľad na človeka: človek je riadený vonkajšími okolnosťami</a:t>
            </a:r>
            <a:endParaRPr lang="en-US" dirty="0"/>
          </a:p>
          <a:p>
            <a:pPr lvl="1"/>
            <a:r>
              <a:rPr lang="sk-SK" dirty="0"/>
              <a:t>humanistický pohľad na človeka: </a:t>
            </a:r>
            <a:r>
              <a:rPr lang="sk-SK" dirty="0"/>
              <a:t>ľudia sú schopní zmeniť sami seba</a:t>
            </a:r>
            <a:endParaRPr lang="en-US" dirty="0"/>
          </a:p>
          <a:p>
            <a:r>
              <a:rPr lang="sk-SK" sz="2800" dirty="0"/>
              <a:t>terapia je vždy založená na určitom </a:t>
            </a:r>
            <a:r>
              <a:rPr lang="sk-SK" sz="2800" dirty="0" smtClean="0"/>
              <a:t>obraze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216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sk-SK" b="1" dirty="0"/>
              <a:t>1. Ľudský obraz hĺbkovej psychológie</a:t>
            </a:r>
            <a:endParaRPr lang="en-US" b="1" dirty="0"/>
          </a:p>
          <a:p>
            <a:pPr marL="114300" indent="0">
              <a:buNone/>
            </a:pPr>
            <a:r>
              <a:rPr lang="sk-SK" b="1" dirty="0"/>
              <a:t>1.1. </a:t>
            </a:r>
            <a:r>
              <a:rPr lang="sk-SK" b="1" dirty="0" err="1"/>
              <a:t>Freud</a:t>
            </a:r>
            <a:r>
              <a:rPr lang="sk-SK" b="1" dirty="0"/>
              <a:t> a inštinkt</a:t>
            </a:r>
            <a:endParaRPr lang="en-US" b="1" dirty="0"/>
          </a:p>
          <a:p>
            <a:pPr lvl="0"/>
            <a:r>
              <a:rPr lang="sk-SK" dirty="0"/>
              <a:t>psychoanalýza</a:t>
            </a:r>
            <a:endParaRPr lang="en-US" dirty="0"/>
          </a:p>
          <a:p>
            <a:pPr lvl="0"/>
            <a:r>
              <a:rPr lang="sk-SK" dirty="0"/>
              <a:t>skúma nevedomé súvislosti a príčiny v duševnom živote človeka.</a:t>
            </a:r>
            <a:endParaRPr lang="en-US" dirty="0"/>
          </a:p>
          <a:p>
            <a:pPr lvl="0"/>
            <a:r>
              <a:rPr lang="sk-SK" dirty="0"/>
              <a:t>ľudia sú poháňaní vnútornými psychickými silami</a:t>
            </a:r>
            <a:endParaRPr lang="en-US" dirty="0"/>
          </a:p>
          <a:p>
            <a:pPr lvl="0"/>
            <a:r>
              <a:rPr lang="sk-SK" dirty="0" err="1"/>
              <a:t>id</a:t>
            </a:r>
            <a:r>
              <a:rPr lang="sk-SK" dirty="0"/>
              <a:t> (ono) – ego (ja) – </a:t>
            </a:r>
            <a:r>
              <a:rPr lang="sk-SK" dirty="0" err="1"/>
              <a:t>superego</a:t>
            </a:r>
            <a:r>
              <a:rPr lang="sk-SK" dirty="0"/>
              <a:t> (nad ja)</a:t>
            </a:r>
            <a:endParaRPr lang="en-US" dirty="0"/>
          </a:p>
          <a:p>
            <a:r>
              <a:rPr lang="sk-SK" dirty="0"/>
              <a:t>tam, kde ego zablokovalo túžby </a:t>
            </a:r>
            <a:r>
              <a:rPr lang="sk-SK" dirty="0" err="1"/>
              <a:t>id</a:t>
            </a:r>
            <a:r>
              <a:rPr lang="sk-SK" dirty="0"/>
              <a:t> pod tlakom </a:t>
            </a:r>
            <a:r>
              <a:rPr lang="sk-SK" dirty="0" err="1"/>
              <a:t>superega</a:t>
            </a:r>
            <a:r>
              <a:rPr lang="sk-SK" dirty="0"/>
              <a:t>, kde ich tabu a sociálne bariéry násilne odmietajú, dochádza k neurotickým poruchám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34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sk-SK" b="1" dirty="0"/>
              <a:t>1.2. </a:t>
            </a:r>
            <a:r>
              <a:rPr lang="sk-SK" b="1" dirty="0" err="1"/>
              <a:t>Jung</a:t>
            </a:r>
            <a:r>
              <a:rPr lang="sk-SK" b="1" dirty="0"/>
              <a:t> a </a:t>
            </a:r>
            <a:r>
              <a:rPr lang="sk-SK" b="1" dirty="0" err="1"/>
              <a:t>nevedomie</a:t>
            </a:r>
            <a:endParaRPr lang="en-US" b="1" dirty="0"/>
          </a:p>
          <a:p>
            <a:pPr lvl="0"/>
            <a:r>
              <a:rPr lang="sk-SK" dirty="0"/>
              <a:t>osobné a kolektívne </a:t>
            </a:r>
            <a:r>
              <a:rPr lang="sk-SK" dirty="0" err="1"/>
              <a:t>nevedomie</a:t>
            </a:r>
            <a:endParaRPr lang="en-US" dirty="0"/>
          </a:p>
          <a:p>
            <a:pPr lvl="0"/>
            <a:r>
              <a:rPr lang="sk-SK" dirty="0"/>
              <a:t>svet </a:t>
            </a:r>
            <a:r>
              <a:rPr lang="sk-SK" dirty="0" err="1"/>
              <a:t>nevedomia</a:t>
            </a:r>
            <a:r>
              <a:rPr lang="sk-SK" dirty="0"/>
              <a:t> vychádza na povrch spontánne prostredníctvom snov</a:t>
            </a:r>
            <a:endParaRPr lang="en-US" dirty="0"/>
          </a:p>
          <a:p>
            <a:pPr lvl="0"/>
            <a:r>
              <a:rPr lang="sk-SK" dirty="0" err="1"/>
              <a:t>archetypy</a:t>
            </a:r>
            <a:r>
              <a:rPr lang="sk-SK" dirty="0"/>
              <a:t> - vytvárajú mýty, náboženstvá a </a:t>
            </a:r>
            <a:r>
              <a:rPr lang="sk-SK" dirty="0" smtClean="0"/>
              <a:t>filozofie</a:t>
            </a:r>
          </a:p>
          <a:p>
            <a:pPr marL="114300" lvl="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sk-SK" b="1" dirty="0" smtClean="0"/>
              <a:t>1.3</a:t>
            </a:r>
            <a:r>
              <a:rPr lang="sk-SK" b="1" dirty="0"/>
              <a:t>. Psychoterapia</a:t>
            </a:r>
            <a:endParaRPr lang="en-US" b="1" dirty="0"/>
          </a:p>
          <a:p>
            <a:pPr lvl="0"/>
            <a:r>
              <a:rPr lang="sk-SK" dirty="0"/>
              <a:t>zisťovanie a odstraňovanie chybných obvodov</a:t>
            </a:r>
            <a:endParaRPr lang="en-US" dirty="0"/>
          </a:p>
          <a:p>
            <a:pPr lvl="0"/>
            <a:r>
              <a:rPr lang="sk-SK" dirty="0"/>
              <a:t>klient si musí uvedomiť, čo potlačil, čo si už neuvedomuje</a:t>
            </a:r>
            <a:endParaRPr lang="en-US" dirty="0"/>
          </a:p>
          <a:p>
            <a:r>
              <a:rPr lang="sk-SK" dirty="0"/>
              <a:t>voľné združenie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9398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sk-SK" sz="2800" b="1" dirty="0"/>
              <a:t>2. </a:t>
            </a:r>
            <a:r>
              <a:rPr lang="sk-SK" sz="2800" b="1" dirty="0" err="1"/>
              <a:t>Behaviorizmus</a:t>
            </a:r>
            <a:endParaRPr lang="en-US" sz="2800" b="1" dirty="0"/>
          </a:p>
          <a:p>
            <a:pPr marL="114300" indent="0">
              <a:buNone/>
            </a:pPr>
            <a:r>
              <a:rPr lang="sk-SK" sz="2800" b="1" dirty="0"/>
              <a:t>2.1. </a:t>
            </a:r>
            <a:r>
              <a:rPr lang="sk-SK" sz="2800" b="1" dirty="0" err="1"/>
              <a:t>Kondiciovaná</a:t>
            </a:r>
            <a:r>
              <a:rPr lang="sk-SK" sz="2800" b="1" dirty="0"/>
              <a:t> </a:t>
            </a:r>
            <a:r>
              <a:rPr lang="sk-SK" sz="2800" b="1" dirty="0" smtClean="0"/>
              <a:t>osoba</a:t>
            </a:r>
          </a:p>
          <a:p>
            <a:pPr marL="114300" indent="0">
              <a:buNone/>
            </a:pPr>
            <a:endParaRPr lang="en-US" sz="2800" b="1" dirty="0"/>
          </a:p>
          <a:p>
            <a:pPr lvl="0"/>
            <a:r>
              <a:rPr lang="sk-SK" sz="2800" dirty="0" err="1"/>
              <a:t>behaviorizmus</a:t>
            </a:r>
            <a:r>
              <a:rPr lang="sk-SK" sz="2800" dirty="0"/>
              <a:t> sa objavil v intelektuálnom horizonte pozitivizmu</a:t>
            </a:r>
            <a:endParaRPr lang="en-US" sz="2800" dirty="0"/>
          </a:p>
          <a:p>
            <a:pPr lvl="0"/>
            <a:r>
              <a:rPr lang="sk-SK" sz="2800" dirty="0"/>
              <a:t>správanie je výsledkom učenia</a:t>
            </a:r>
            <a:endParaRPr lang="en-US" sz="2800" dirty="0"/>
          </a:p>
          <a:p>
            <a:pPr lvl="0"/>
            <a:r>
              <a:rPr lang="sk-SK" sz="2800" dirty="0"/>
              <a:t>ľudia sú produktmi svojho prostredia</a:t>
            </a:r>
            <a:endParaRPr lang="en-US" sz="2800" dirty="0"/>
          </a:p>
          <a:p>
            <a:pPr lvl="0"/>
            <a:r>
              <a:rPr lang="sk-SK" sz="2800" dirty="0"/>
              <a:t>správanie je eticky neutrálne</a:t>
            </a:r>
            <a:endParaRPr lang="en-US" sz="2800" dirty="0"/>
          </a:p>
          <a:p>
            <a:pPr lvl="0"/>
            <a:r>
              <a:rPr lang="sk-SK" sz="2800" dirty="0"/>
              <a:t>dedičnosť, genetický program, </a:t>
            </a:r>
            <a:r>
              <a:rPr lang="sk-SK" sz="2800" dirty="0" err="1"/>
              <a:t>predispozície</a:t>
            </a:r>
            <a:r>
              <a:rPr lang="sk-SK" sz="2800" dirty="0"/>
              <a:t> hrajú podradnú úlohu</a:t>
            </a:r>
            <a:endParaRPr lang="en-US" sz="2800" dirty="0"/>
          </a:p>
          <a:p>
            <a:pPr lvl="0"/>
            <a:r>
              <a:rPr lang="sk-SK" sz="2800" dirty="0"/>
              <a:t>vedomie osoby, jej túžby, motívy, náboženské záväzky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176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k-SK" b="1" dirty="0"/>
              <a:t>2.2. </a:t>
            </a:r>
            <a:r>
              <a:rPr lang="sk-SK" b="1" dirty="0" err="1"/>
              <a:t>Behaviorálna</a:t>
            </a:r>
            <a:r>
              <a:rPr lang="sk-SK" b="1" dirty="0"/>
              <a:t> </a:t>
            </a:r>
            <a:r>
              <a:rPr lang="sk-SK" b="1" dirty="0" smtClean="0"/>
              <a:t>terapia</a:t>
            </a:r>
          </a:p>
          <a:p>
            <a:pPr marL="114300" indent="0">
              <a:buNone/>
            </a:pPr>
            <a:endParaRPr lang="en-US" b="1" dirty="0"/>
          </a:p>
          <a:p>
            <a:pPr lvl="0">
              <a:spcAft>
                <a:spcPts val="1200"/>
              </a:spcAft>
            </a:pPr>
            <a:r>
              <a:rPr lang="sk-SK" dirty="0" err="1"/>
              <a:t>behaviorizmus</a:t>
            </a:r>
            <a:r>
              <a:rPr lang="sk-SK" dirty="0"/>
              <a:t> považuje duševné poruchy za dôsledok nevhodného správania</a:t>
            </a:r>
            <a:endParaRPr lang="en-US" dirty="0"/>
          </a:p>
          <a:p>
            <a:pPr lvl="0">
              <a:spcAft>
                <a:spcPts val="1200"/>
              </a:spcAft>
            </a:pPr>
            <a:r>
              <a:rPr lang="sk-SK" dirty="0"/>
              <a:t>ľudia sú "podmieňovaní" s cieľom zmeniť ich správanie.</a:t>
            </a:r>
            <a:endParaRPr lang="en-US" dirty="0"/>
          </a:p>
          <a:p>
            <a:pPr>
              <a:spcAft>
                <a:spcPts val="1200"/>
              </a:spcAft>
            </a:pPr>
            <a:r>
              <a:rPr lang="sk-SK" dirty="0"/>
              <a:t>odmena alebo trest, uznanie alebo obvinenie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926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114300" indent="0">
              <a:buNone/>
            </a:pPr>
            <a:r>
              <a:rPr lang="sk-SK" sz="2800" b="1" dirty="0"/>
              <a:t>3. Humanistické obrazy ľudstva</a:t>
            </a:r>
            <a:endParaRPr lang="en-US" sz="2800" b="1" dirty="0"/>
          </a:p>
          <a:p>
            <a:pPr lvl="0"/>
            <a:r>
              <a:rPr lang="sk-SK" sz="2800" dirty="0"/>
              <a:t>považuje človeka za aktívnu bytosť: schopnú myslieť a </a:t>
            </a:r>
            <a:r>
              <a:rPr lang="sk-SK" sz="2800" dirty="0" smtClean="0"/>
              <a:t>rozhodovať</a:t>
            </a:r>
          </a:p>
          <a:p>
            <a:pPr marL="114300" lvl="0" indent="0">
              <a:buNone/>
            </a:pPr>
            <a:endParaRPr lang="en-US" sz="2800" dirty="0"/>
          </a:p>
          <a:p>
            <a:pPr marL="114300" indent="0">
              <a:buNone/>
            </a:pPr>
            <a:r>
              <a:rPr lang="sk-SK" sz="2800" b="1" dirty="0"/>
              <a:t>3.1. Model </a:t>
            </a:r>
            <a:r>
              <a:rPr lang="sk-SK" sz="2800" b="1" dirty="0" err="1"/>
              <a:t>Maslow</a:t>
            </a:r>
            <a:r>
              <a:rPr lang="sk-SK" sz="2800" b="1" dirty="0"/>
              <a:t> a </a:t>
            </a:r>
            <a:r>
              <a:rPr lang="sk-SK" sz="2800" b="1" dirty="0" err="1"/>
              <a:t>Rogers</a:t>
            </a:r>
            <a:endParaRPr lang="en-US" sz="2800" b="1" dirty="0"/>
          </a:p>
          <a:p>
            <a:pPr lvl="0"/>
            <a:r>
              <a:rPr lang="sk-SK" sz="2800" dirty="0"/>
              <a:t>hlavným princípom </a:t>
            </a:r>
            <a:r>
              <a:rPr lang="sk-SK" sz="2800" dirty="0" smtClean="0"/>
              <a:t>je osobný rozvoj, sebarealizácia</a:t>
            </a:r>
            <a:endParaRPr lang="en-US" sz="2800" dirty="0"/>
          </a:p>
          <a:p>
            <a:pPr lvl="0"/>
            <a:r>
              <a:rPr lang="sk-SK" sz="2800" dirty="0"/>
              <a:t>dve motivačné sily: nedostatok a túžba po raste</a:t>
            </a:r>
            <a:endParaRPr lang="en-US" sz="2800" dirty="0"/>
          </a:p>
          <a:p>
            <a:pPr lvl="0"/>
            <a:r>
              <a:rPr lang="sk-SK" sz="2800" dirty="0"/>
              <a:t>hierarchia potrieb (od fyziologických potrieb po transcendenciu)</a:t>
            </a:r>
            <a:endParaRPr lang="en-US" sz="2800" dirty="0"/>
          </a:p>
          <a:p>
            <a:r>
              <a:rPr lang="sk-SK" sz="2800" dirty="0" err="1"/>
              <a:t>Rogers</a:t>
            </a:r>
            <a:r>
              <a:rPr lang="sk-SK" sz="2800" dirty="0"/>
              <a:t>: okrem týchto dvoch základných potrieb existuje aj tretia: túžba po duchovnom raste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2389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sk-SK" b="1" dirty="0"/>
              <a:t>3.2. Kognitívna </a:t>
            </a:r>
            <a:r>
              <a:rPr lang="sk-SK" b="1" dirty="0" smtClean="0"/>
              <a:t>psychológia</a:t>
            </a:r>
          </a:p>
          <a:p>
            <a:pPr marL="114300" indent="0">
              <a:buNone/>
            </a:pPr>
            <a:endParaRPr lang="en-US" b="1" dirty="0"/>
          </a:p>
          <a:p>
            <a:pPr lvl="0"/>
            <a:r>
              <a:rPr lang="sk-SK" dirty="0"/>
              <a:t>riadite sa kognitívnymi procesmi, ste schopní konať zámerne</a:t>
            </a:r>
            <a:endParaRPr lang="en-US" dirty="0"/>
          </a:p>
          <a:p>
            <a:pPr lvl="0"/>
            <a:r>
              <a:rPr lang="sk-SK" dirty="0"/>
              <a:t>duševné poruchy sú vo väčšine prípadov spôsobené "absolútnou nevyhnutnosťou" alebo "potrebou"</a:t>
            </a:r>
            <a:endParaRPr lang="en-US" dirty="0"/>
          </a:p>
          <a:p>
            <a:pPr lvl="0"/>
            <a:r>
              <a:rPr lang="sk-SK" dirty="0"/>
              <a:t>objavuje sa tu skôr racionalistický pohľad na ľudstvo</a:t>
            </a:r>
            <a:endParaRPr lang="en-US" dirty="0"/>
          </a:p>
          <a:p>
            <a:pPr lvl="0"/>
            <a:r>
              <a:rPr lang="sk-SK" dirty="0"/>
              <a:t>to má samo o sebe pozitívne aspekty</a:t>
            </a:r>
            <a:endParaRPr lang="en-US" dirty="0"/>
          </a:p>
          <a:p>
            <a:r>
              <a:rPr lang="sk-SK" dirty="0"/>
              <a:t>je stále typické, že človek sa môže zachrániť sám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518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dirty="0"/>
              <a:t>Psychológia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sk-SK" sz="2800" b="1" dirty="0"/>
              <a:t>4. Hodnotenie ľudských obrazov</a:t>
            </a:r>
            <a:endParaRPr lang="en-US" sz="2800" b="1" dirty="0"/>
          </a:p>
          <a:p>
            <a:pPr marL="114300" indent="0">
              <a:buNone/>
            </a:pPr>
            <a:r>
              <a:rPr lang="sk-SK" sz="2800" b="1" dirty="0"/>
              <a:t>4.1. Inštinktívna povaha </a:t>
            </a:r>
            <a:r>
              <a:rPr lang="sk-SK" sz="2800" b="1" dirty="0" smtClean="0"/>
              <a:t>ľudí</a:t>
            </a:r>
          </a:p>
          <a:p>
            <a:pPr marL="114300" indent="0">
              <a:buNone/>
            </a:pPr>
            <a:endParaRPr lang="en-US" sz="2800" b="1" dirty="0"/>
          </a:p>
          <a:p>
            <a:pPr lvl="0"/>
            <a:r>
              <a:rPr lang="sk-SK" sz="2800" dirty="0" err="1"/>
              <a:t>Freudovo</a:t>
            </a:r>
            <a:r>
              <a:rPr lang="sk-SK" sz="2800" dirty="0"/>
              <a:t> "</a:t>
            </a:r>
            <a:r>
              <a:rPr lang="sk-SK" sz="2800" dirty="0" err="1"/>
              <a:t>id</a:t>
            </a:r>
            <a:r>
              <a:rPr lang="sk-SK" sz="2800" dirty="0"/>
              <a:t> (ono)", </a:t>
            </a:r>
            <a:r>
              <a:rPr lang="sk-SK" sz="2800" dirty="0" err="1"/>
              <a:t>Jungovo</a:t>
            </a:r>
            <a:r>
              <a:rPr lang="sk-SK" sz="2800" dirty="0"/>
              <a:t> "kolektívne </a:t>
            </a:r>
            <a:r>
              <a:rPr lang="sk-SK" sz="2800" dirty="0" err="1"/>
              <a:t>nevedomie</a:t>
            </a:r>
            <a:r>
              <a:rPr lang="sk-SK" sz="2800" dirty="0"/>
              <a:t>" a </a:t>
            </a:r>
            <a:r>
              <a:rPr lang="sk-SK" sz="2800" dirty="0" err="1"/>
              <a:t>archetypy</a:t>
            </a:r>
            <a:r>
              <a:rPr lang="sk-SK" sz="2800" dirty="0"/>
              <a:t>, ktoré tam možno umiestniť, nie sú priamo prístupné</a:t>
            </a:r>
            <a:endParaRPr lang="en-US" sz="2800" dirty="0"/>
          </a:p>
          <a:p>
            <a:pPr lvl="0"/>
            <a:r>
              <a:rPr lang="sk-SK" sz="2800" dirty="0"/>
              <a:t>hriech už nemožno označiť za hriech - akoby sa psychológia chcela brániť tým, že takúto vrstvu akceptuje</a:t>
            </a:r>
            <a:endParaRPr lang="en-US" sz="2800" dirty="0"/>
          </a:p>
          <a:p>
            <a:pPr lvl="0"/>
            <a:r>
              <a:rPr lang="sk-SK" sz="2800" dirty="0"/>
              <a:t>zbavuje ľudí etickej zodpovednosti</a:t>
            </a:r>
            <a:endParaRPr lang="en-US" sz="2800" dirty="0"/>
          </a:p>
          <a:p>
            <a:r>
              <a:rPr lang="sk-SK" sz="2800" dirty="0"/>
              <a:t>rozsiahla polemika s biblickou </a:t>
            </a:r>
            <a:r>
              <a:rPr lang="sk-SK" sz="2800" dirty="0" err="1"/>
              <a:t>soteriológiou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8650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ekárnik">
  <a:themeElements>
    <a:clrScheme name="Lekárnik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Lekárnik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Lekár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42</TotalTime>
  <Words>670</Words>
  <Application>Microsoft Office PowerPoint</Application>
  <PresentationFormat>Prezentácia na obrazovke (4:3)</PresentationFormat>
  <Paragraphs>95</Paragraphs>
  <Slides>13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13</vt:i4>
      </vt:variant>
    </vt:vector>
  </HeadingPairs>
  <TitlesOfParts>
    <vt:vector size="14" baseType="lpstr">
      <vt:lpstr>Lekárnik</vt:lpstr>
      <vt:lpstr>Psychológia</vt:lpstr>
      <vt:lpstr>Psychológia</vt:lpstr>
      <vt:lpstr>Psychológia</vt:lpstr>
      <vt:lpstr>Psychológia</vt:lpstr>
      <vt:lpstr>Psychológia</vt:lpstr>
      <vt:lpstr>Psychológia</vt:lpstr>
      <vt:lpstr>Psychológia</vt:lpstr>
      <vt:lpstr>Psychológia</vt:lpstr>
      <vt:lpstr>Psychológia</vt:lpstr>
      <vt:lpstr>Psychológia</vt:lpstr>
      <vt:lpstr>Psychológia</vt:lpstr>
      <vt:lpstr>Psychológia</vt:lpstr>
      <vt:lpstr>Psychológia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pszichológia, emberképek és terápiás formák</dc:title>
  <dc:creator>user</dc:creator>
  <cp:lastModifiedBy>user</cp:lastModifiedBy>
  <cp:revision>7</cp:revision>
  <dcterms:created xsi:type="dcterms:W3CDTF">2023-12-29T11:34:28Z</dcterms:created>
  <dcterms:modified xsi:type="dcterms:W3CDTF">2024-01-03T22:19:43Z</dcterms:modified>
</cp:coreProperties>
</file>