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uhlý trojuho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ľná forma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ľná forma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ľná forma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Rovná spojnic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dátumu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Výlož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ýlož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Voľná forma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ľná forma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uhlý trojuho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Rovná spojnic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ýlož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ýlož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ľná forma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ľná forma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uhlý trojuho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Rovná spojnic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nadpi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0" name="Zástupný symbol tex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17. 12. 2023</a:t>
            </a:fld>
            <a:endParaRPr lang="sk-SK"/>
          </a:p>
        </p:txBody>
      </p:sp>
      <p:sp>
        <p:nvSpPr>
          <p:cNvPr id="22" name="Zástupný symbol päty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79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4. Idős </a:t>
            </a:r>
            <a:r>
              <a:rPr lang="hu-HU" b="1" dirty="0" smtClean="0"/>
              <a:t>emberek</a:t>
            </a:r>
          </a:p>
          <a:p>
            <a:pPr marL="109728" indent="0">
              <a:buNone/>
            </a:pPr>
            <a:endParaRPr lang="hu-HU" b="1" dirty="0" smtClean="0"/>
          </a:p>
          <a:p>
            <a:pPr lvl="0"/>
            <a:r>
              <a:rPr lang="hu-HU" dirty="0" smtClean="0"/>
              <a:t>a </a:t>
            </a:r>
            <a:r>
              <a:rPr lang="hu-HU" dirty="0"/>
              <a:t>nyugati társadalmak egyre inkább elöregednek</a:t>
            </a:r>
            <a:endParaRPr lang="en-US" dirty="0"/>
          </a:p>
          <a:p>
            <a:pPr lvl="0"/>
            <a:r>
              <a:rPr lang="hu-HU" dirty="0"/>
              <a:t>új kihívás: az idősekről való gondoskodás, az ő ápolásuk, gondozásuk</a:t>
            </a:r>
            <a:endParaRPr lang="en-US" dirty="0"/>
          </a:p>
          <a:p>
            <a:pPr lvl="0"/>
            <a:r>
              <a:rPr lang="hu-HU" dirty="0"/>
              <a:t>az ápolásra szoruló emberek gazdaságilag nem produktívak – erre való tekintettel nyeri el Istennek a szülők tiszteletére vonatkozó parancsa a legnagyobb és végső jelentőségét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98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hu-HU" b="1" dirty="0"/>
              <a:t>5. A család jelentősége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marL="109728" indent="0">
              <a:buNone/>
            </a:pPr>
            <a:r>
              <a:rPr lang="hu-HU" b="1" dirty="0"/>
              <a:t>5.1. A család, értékek és lelki javak</a:t>
            </a:r>
            <a:endParaRPr lang="en-US" b="1" dirty="0"/>
          </a:p>
          <a:p>
            <a:pPr marL="109728" indent="0">
              <a:buNone/>
            </a:pPr>
            <a:r>
              <a:rPr lang="hu-HU" dirty="0"/>
              <a:t> </a:t>
            </a:r>
            <a:endParaRPr lang="en-US" dirty="0"/>
          </a:p>
          <a:p>
            <a:pPr lvl="0"/>
            <a:r>
              <a:rPr lang="hu-HU" dirty="0"/>
              <a:t>a család a nép vagy nemzet (náció → latin: </a:t>
            </a:r>
            <a:r>
              <a:rPr lang="hu-HU" i="1" dirty="0" err="1"/>
              <a:t>nasci</a:t>
            </a:r>
            <a:r>
              <a:rPr lang="hu-HU" dirty="0"/>
              <a:t> = születni) magja</a:t>
            </a:r>
            <a:endParaRPr lang="en-US" dirty="0"/>
          </a:p>
          <a:p>
            <a:pPr lvl="0"/>
            <a:r>
              <a:rPr lang="hu-HU" dirty="0"/>
              <a:t>a nép többet jelent, mint olyan individuumok gyülekezetét, akik közös jogrendben élnek</a:t>
            </a:r>
            <a:endParaRPr lang="en-US" dirty="0"/>
          </a:p>
          <a:p>
            <a:pPr lvl="0"/>
            <a:r>
              <a:rPr lang="hu-HU" dirty="0"/>
              <a:t>közös értékek, akár közös istenhit</a:t>
            </a:r>
            <a:endParaRPr lang="en-US" dirty="0"/>
          </a:p>
          <a:p>
            <a:pPr lvl="0"/>
            <a:r>
              <a:rPr lang="hu-HU" dirty="0"/>
              <a:t>dinamikus szociális rendszer, amelyben az egyes tagok tartósan és sokféleképpen kötődnek egymáshoz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84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5.2. Az értékek és ismeretek jelenlegi hiánya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sikeres családi élet feltétele a szülők családra való érettsége</a:t>
            </a:r>
            <a:endParaRPr lang="en-US" dirty="0"/>
          </a:p>
          <a:p>
            <a:pPr lvl="0"/>
            <a:r>
              <a:rPr lang="hu-HU" dirty="0"/>
              <a:t>a modern család e térem deficittel rendelkezik</a:t>
            </a:r>
            <a:endParaRPr lang="en-US" dirty="0"/>
          </a:p>
          <a:p>
            <a:pPr lvl="0"/>
            <a:r>
              <a:rPr lang="hu-HU" dirty="0"/>
              <a:t>a gyermekek kihasználása és elhanyagolása egyre gyakoribb, és az államnak egyre gyakrabban kell ilyen ügyekben eljárnia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591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hu-HU" sz="2800" b="1" dirty="0"/>
              <a:t>5.3. A családi élet</a:t>
            </a:r>
            <a:endParaRPr lang="en-US" sz="2800" b="1" dirty="0"/>
          </a:p>
          <a:p>
            <a:pPr marL="109728" indent="0">
              <a:buNone/>
            </a:pPr>
            <a:r>
              <a:rPr lang="hu-HU" sz="2800" b="1" dirty="0"/>
              <a:t> </a:t>
            </a:r>
            <a:endParaRPr lang="en-US" sz="2800" dirty="0"/>
          </a:p>
          <a:p>
            <a:pPr lvl="0"/>
            <a:r>
              <a:rPr lang="hu-HU" sz="2800" dirty="0"/>
              <a:t>a működő családi életnek szüksége van közös időtöltésekre – pl. közös étkezés</a:t>
            </a:r>
            <a:endParaRPr lang="en-US" sz="2800" dirty="0"/>
          </a:p>
          <a:p>
            <a:pPr lvl="0"/>
            <a:r>
              <a:rPr lang="hu-HU" sz="2800" dirty="0"/>
              <a:t>a kapcsolatok tartóssága és stabilitása nagy jelentőséggel bír</a:t>
            </a:r>
            <a:endParaRPr lang="en-US" sz="2800" dirty="0"/>
          </a:p>
          <a:p>
            <a:pPr lvl="0"/>
            <a:r>
              <a:rPr lang="hu-HU" sz="2800" dirty="0"/>
              <a:t>a fiatalok szocializációja </a:t>
            </a:r>
            <a:endParaRPr lang="en-US" sz="2800" dirty="0"/>
          </a:p>
          <a:p>
            <a:pPr lvl="1"/>
            <a:r>
              <a:rPr lang="hu-HU" sz="2400" dirty="0"/>
              <a:t>elfogadottság tudata</a:t>
            </a:r>
            <a:endParaRPr lang="en-US" sz="2400" dirty="0"/>
          </a:p>
          <a:p>
            <a:pPr lvl="1"/>
            <a:r>
              <a:rPr lang="hu-HU" sz="2400" dirty="0"/>
              <a:t>a család többi tagjához való viszonyulás – pl. tisztelet</a:t>
            </a:r>
            <a:endParaRPr lang="en-US" sz="2400" dirty="0"/>
          </a:p>
          <a:p>
            <a:pPr lvl="1"/>
            <a:r>
              <a:rPr lang="hu-HU" sz="2400" dirty="0"/>
              <a:t>önfegyelem</a:t>
            </a:r>
            <a:endParaRPr lang="en-US" sz="2400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03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5.4. A család világnézeti értéke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szocialista irányultságú társadalmakban a gyermeket az állam tulajdonaként kezelik</a:t>
            </a:r>
            <a:endParaRPr lang="en-US" dirty="0"/>
          </a:p>
          <a:p>
            <a:pPr lvl="0"/>
            <a:r>
              <a:rPr lang="hu-HU" dirty="0"/>
              <a:t>a szabad társadalmakban a nevelés joga a szülőké</a:t>
            </a:r>
            <a:endParaRPr lang="en-US" dirty="0"/>
          </a:p>
          <a:p>
            <a:r>
              <a:rPr lang="hu-HU" dirty="0"/>
              <a:t>Európai Alapjogi Charta: </a:t>
            </a:r>
            <a:r>
              <a:rPr lang="hu-HU" i="1" dirty="0"/>
              <a:t>„Mindenkinek joga van ahhoz, hogy magán- és családi életét, otthonát és kapcsolattartását tiszteletben tartsák.“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78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hu-HU" b="1" dirty="0"/>
              <a:t>5.5. A család és Isten országa</a:t>
            </a:r>
            <a:endParaRPr lang="en-US" b="1" dirty="0"/>
          </a:p>
          <a:p>
            <a:pPr marL="109728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a család egy földi rend, amely nem léphet Isten törvényének helyébe</a:t>
            </a:r>
            <a:endParaRPr lang="en-US" dirty="0"/>
          </a:p>
          <a:p>
            <a:pPr lvl="0"/>
            <a:r>
              <a:rPr lang="hu-HU" i="1" dirty="0"/>
              <a:t>„Aki jobban szereti apját vagy anyját, mint engem, az nem méltó hozzám, és aki jobban szereti fiát vagy lányát, mint engem, az nem </a:t>
            </a:r>
            <a:r>
              <a:rPr lang="hu-HU" i="1"/>
              <a:t>méltó </a:t>
            </a:r>
            <a:r>
              <a:rPr lang="hu-HU" i="1" smtClean="0"/>
              <a:t>hozzám.“ </a:t>
            </a:r>
            <a:r>
              <a:rPr lang="hu-HU" dirty="0"/>
              <a:t>(</a:t>
            </a:r>
            <a:r>
              <a:rPr lang="hu-HU" dirty="0" err="1"/>
              <a:t>Mt</a:t>
            </a:r>
            <a:r>
              <a:rPr lang="hu-HU" dirty="0"/>
              <a:t> 10,37)</a:t>
            </a:r>
            <a:endParaRPr lang="en-US" dirty="0"/>
          </a:p>
          <a:p>
            <a:pPr lvl="0"/>
            <a:r>
              <a:rPr lang="hu-HU" dirty="0"/>
              <a:t>Krisztusért és Isten országáért olykor szükségessé válhat a család jelentőségének helyes értékelése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111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hu-HU" b="1" dirty="0" smtClean="0"/>
              <a:t>1. A </a:t>
            </a:r>
            <a:r>
              <a:rPr lang="hu-HU" b="1" dirty="0"/>
              <a:t>család fogalma egykor és ma 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a </a:t>
            </a:r>
            <a:r>
              <a:rPr lang="hu-HU" i="1" dirty="0" err="1"/>
              <a:t>familia</a:t>
            </a:r>
            <a:r>
              <a:rPr lang="hu-HU" dirty="0"/>
              <a:t> az ókori Rómában sokkal többet jelentett, mint a szülők és gyermekek életközösségét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i="1" dirty="0" err="1"/>
              <a:t>pater</a:t>
            </a:r>
            <a:r>
              <a:rPr lang="hu-HU" i="1" dirty="0"/>
              <a:t> </a:t>
            </a:r>
            <a:r>
              <a:rPr lang="hu-HU" i="1" dirty="0" err="1"/>
              <a:t>familias</a:t>
            </a:r>
            <a:r>
              <a:rPr lang="hu-HU" dirty="0" err="1"/>
              <a:t>-nak</a:t>
            </a:r>
            <a:r>
              <a:rPr lang="hu-HU" dirty="0"/>
              <a:t> hatalmában állt dönteni a család tagjainak életéről és haláláról</a:t>
            </a:r>
            <a:endParaRPr lang="en-US" dirty="0"/>
          </a:p>
          <a:p>
            <a:pPr lvl="0"/>
            <a:r>
              <a:rPr lang="hu-HU" dirty="0"/>
              <a:t>a középkor folyamán, egészen a 18. századig a „ház“ fogalma jelentette azt, amit ma családnak nevezünk</a:t>
            </a:r>
            <a:endParaRPr lang="en-US" dirty="0"/>
          </a:p>
          <a:p>
            <a:pPr lvl="0"/>
            <a:r>
              <a:rPr lang="hu-HU" dirty="0"/>
              <a:t>a klasszikus családkép csak a 18. </a:t>
            </a:r>
            <a:r>
              <a:rPr lang="hu-HU" dirty="0" err="1"/>
              <a:t>sz.-ban</a:t>
            </a:r>
            <a:r>
              <a:rPr lang="hu-HU" dirty="0"/>
              <a:t> fejlődött ki – kettős jelentés: (1) rokonság, (2) házi közösség</a:t>
            </a:r>
            <a:endParaRPr lang="en-US" dirty="0"/>
          </a:p>
          <a:p>
            <a:pPr lvl="0"/>
            <a:r>
              <a:rPr lang="hu-HU" dirty="0"/>
              <a:t>a klasszikus családképet az </a:t>
            </a:r>
            <a:r>
              <a:rPr lang="hu-HU" dirty="0" err="1"/>
              <a:t>apa-anya-gyermekek</a:t>
            </a:r>
            <a:r>
              <a:rPr lang="hu-HU" dirty="0"/>
              <a:t> konstellációja alkotja</a:t>
            </a:r>
            <a:endParaRPr lang="en-US" dirty="0"/>
          </a:p>
          <a:p>
            <a:pPr lvl="0"/>
            <a:r>
              <a:rPr lang="hu-HU" dirty="0"/>
              <a:t>manapság gyakran találkozunk gyermeküket egyedül nevelő anyákkal és apákkal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83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09728" indent="0">
              <a:buNone/>
            </a:pPr>
            <a:r>
              <a:rPr lang="hu-HU" b="1" dirty="0"/>
              <a:t>2. Mi a család?</a:t>
            </a:r>
            <a:endParaRPr lang="en-US" b="1" dirty="0"/>
          </a:p>
          <a:p>
            <a:pPr marL="109728" indent="0">
              <a:buNone/>
            </a:pPr>
            <a:r>
              <a:rPr lang="hu-HU" dirty="0"/>
              <a:t> </a:t>
            </a:r>
            <a:endParaRPr lang="en-US" dirty="0"/>
          </a:p>
          <a:p>
            <a:pPr marL="109728" indent="0">
              <a:buNone/>
            </a:pPr>
            <a:r>
              <a:rPr lang="hu-HU" b="1" dirty="0"/>
              <a:t>2.1. Teremtett rend</a:t>
            </a:r>
            <a:endParaRPr lang="en-US" b="1" dirty="0"/>
          </a:p>
          <a:p>
            <a:pPr lvl="0"/>
            <a:r>
              <a:rPr lang="hu-HU" dirty="0"/>
              <a:t>a gyermekek férfi és nő kapcsolatából születhetnek – még az </a:t>
            </a:r>
            <a:r>
              <a:rPr lang="hu-HU" dirty="0" err="1"/>
              <a:t>in</a:t>
            </a:r>
            <a:r>
              <a:rPr lang="hu-HU" dirty="0"/>
              <a:t> vitro megtermékenyítés esetében is</a:t>
            </a:r>
            <a:endParaRPr lang="en-US" dirty="0"/>
          </a:p>
          <a:p>
            <a:pPr lvl="0"/>
            <a:r>
              <a:rPr lang="hu-HU" dirty="0"/>
              <a:t>keresztyén szemszögből az emberi lét alapja az élethosszig kötött házasságban gyökerezik – ebből adódik, hogy egy család keletkezéséhez elengedhetetlen a jogszerű házasság és a gyermeknemzés</a:t>
            </a:r>
            <a:endParaRPr lang="en-US" dirty="0"/>
          </a:p>
          <a:p>
            <a:pPr lvl="0"/>
            <a:r>
              <a:rPr lang="hu-HU" dirty="0"/>
              <a:t>az a meghatározás, miszerint család ott van, ahol gyermekek vannak, nagyon formális és pragmatikus - hiányzik belőle a tartós házasság eleme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8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2.2. A bibliai „</a:t>
            </a:r>
            <a:r>
              <a:rPr lang="hu-HU" b="1" dirty="0" err="1"/>
              <a:t>oikosz</a:t>
            </a:r>
            <a:r>
              <a:rPr lang="hu-HU" b="1" dirty="0"/>
              <a:t>” </a:t>
            </a:r>
            <a:r>
              <a:rPr lang="hu-HU" b="1" dirty="0" smtClean="0"/>
              <a:t>kifejezés</a:t>
            </a:r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a bibliai időkben a szolgák és a házban élő rokonok is a „ház” tagjainak számítottak</a:t>
            </a:r>
            <a:endParaRPr lang="en-US" dirty="0"/>
          </a:p>
          <a:p>
            <a:pPr lvl="0"/>
            <a:r>
              <a:rPr lang="hu-HU" dirty="0"/>
              <a:t>a Biblia a „házat“ úgy szemléli, hogy benne élhető meg a hit</a:t>
            </a:r>
            <a:endParaRPr lang="en-US" dirty="0"/>
          </a:p>
          <a:p>
            <a:pPr lvl="0"/>
            <a:r>
              <a:rPr lang="hu-HU" dirty="0"/>
              <a:t>az őskeresztyén és korai keresztyén időkben az istentiszteleteket, tanításokat, kereszteléseket és úrvacsorákat „házaknál“ ünnepelték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196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hu-HU" sz="2800" b="1" dirty="0"/>
              <a:t>3. A gyermekek </a:t>
            </a:r>
            <a:endParaRPr lang="en-US" sz="2800" b="1" dirty="0"/>
          </a:p>
          <a:p>
            <a:pPr marL="109728" indent="0">
              <a:buNone/>
            </a:pPr>
            <a:endParaRPr lang="en-US" sz="2800" dirty="0"/>
          </a:p>
          <a:p>
            <a:pPr marL="109728" indent="0">
              <a:buNone/>
            </a:pPr>
            <a:r>
              <a:rPr lang="hu-HU" sz="2800" b="1" dirty="0"/>
              <a:t>3.1. A gyermekek Isten ajándékai</a:t>
            </a:r>
            <a:endParaRPr lang="en-US" sz="2800" b="1" dirty="0"/>
          </a:p>
          <a:p>
            <a:pPr lvl="0"/>
            <a:r>
              <a:rPr lang="hu-HU" sz="2800" dirty="0"/>
              <a:t>amikor az ember gyermekeket nemz és nevel fel, indirekt módon Isten végzi teremtői munkáját</a:t>
            </a:r>
            <a:endParaRPr lang="en-US" sz="2800" dirty="0"/>
          </a:p>
          <a:p>
            <a:pPr lvl="2"/>
            <a:r>
              <a:rPr lang="hu-HU" sz="2400" dirty="0"/>
              <a:t>a teremtéskor hangzik Isten parancsa: </a:t>
            </a:r>
            <a:r>
              <a:rPr lang="hu-HU" sz="2400" dirty="0" smtClean="0"/>
              <a:t>„S</a:t>
            </a:r>
            <a:r>
              <a:rPr lang="hu-HU" sz="2400" i="1" dirty="0" smtClean="0"/>
              <a:t>zaporodjatok </a:t>
            </a:r>
            <a:r>
              <a:rPr lang="hu-HU" sz="2400" i="1" dirty="0"/>
              <a:t>és sokasodjatok</a:t>
            </a:r>
            <a:r>
              <a:rPr lang="hu-HU" sz="2400" i="1" dirty="0" smtClean="0"/>
              <a:t>!”</a:t>
            </a:r>
            <a:endParaRPr lang="en-US" sz="2400" dirty="0"/>
          </a:p>
          <a:p>
            <a:pPr lvl="2"/>
            <a:r>
              <a:rPr lang="hu-HU" sz="2400" dirty="0"/>
              <a:t>Isten alkotja meg a gyermeket az anyaméhben</a:t>
            </a:r>
            <a:endParaRPr lang="en-US" sz="2400" dirty="0"/>
          </a:p>
          <a:p>
            <a:pPr lvl="2"/>
            <a:r>
              <a:rPr lang="hu-HU" sz="2400" dirty="0"/>
              <a:t>a gyermekek Isten ajándékai</a:t>
            </a:r>
            <a:endParaRPr lang="en-US" sz="2400" dirty="0"/>
          </a:p>
          <a:p>
            <a:pPr lvl="2"/>
            <a:r>
              <a:rPr lang="hu-HU" sz="2400" dirty="0"/>
              <a:t>gyermekeket nemzeni és nevelni, Istennek tetsző dolog</a:t>
            </a:r>
            <a:endParaRPr lang="en-US" sz="2400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79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3.2. </a:t>
            </a:r>
            <a:r>
              <a:rPr lang="hu-HU" b="1" dirty="0" smtClean="0"/>
              <a:t>Gyermeknevelés</a:t>
            </a:r>
          </a:p>
          <a:p>
            <a:pPr marL="109728" indent="0">
              <a:buNone/>
            </a:pPr>
            <a:endParaRPr lang="en-US" b="1" dirty="0"/>
          </a:p>
          <a:p>
            <a:pPr marL="109728" indent="0">
              <a:buNone/>
            </a:pPr>
            <a:r>
              <a:rPr lang="hu-HU" b="1" dirty="0"/>
              <a:t>3.2.1. Történelmi </a:t>
            </a:r>
            <a:r>
              <a:rPr lang="hu-HU" b="1" dirty="0" smtClean="0"/>
              <a:t>áttekintés</a:t>
            </a:r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ókor – </a:t>
            </a:r>
            <a:r>
              <a:rPr lang="hu-HU" dirty="0" err="1"/>
              <a:t>kalokagathia</a:t>
            </a:r>
            <a:endParaRPr lang="en-US" dirty="0"/>
          </a:p>
          <a:p>
            <a:pPr lvl="0"/>
            <a:r>
              <a:rPr lang="hu-HU" dirty="0"/>
              <a:t>keresztyén egyház – istenfélelemre és kegyességre való szoktatás</a:t>
            </a:r>
            <a:endParaRPr lang="en-US" dirty="0"/>
          </a:p>
          <a:p>
            <a:pPr lvl="0"/>
            <a:r>
              <a:rPr lang="hu-HU" dirty="0"/>
              <a:t>reneszánsz – szabad ember</a:t>
            </a:r>
            <a:endParaRPr lang="en-US" dirty="0"/>
          </a:p>
          <a:p>
            <a:pPr lvl="0"/>
            <a:r>
              <a:rPr lang="hu-HU" dirty="0"/>
              <a:t>20. század – állami renddel való egyezés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897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sz="2800" b="1" dirty="0"/>
              <a:t>3.2.2. A keresztyén nevelés emberképe és célja</a:t>
            </a:r>
            <a:endParaRPr lang="en-US" sz="2800" b="1" dirty="0"/>
          </a:p>
          <a:p>
            <a:pPr lvl="0"/>
            <a:r>
              <a:rPr lang="hu-HU" sz="2800" dirty="0"/>
              <a:t>az ember Isten teremtménye és egyúttal bűnös – a bűn miatt van szükség keresztyén nevelésre</a:t>
            </a:r>
            <a:endParaRPr lang="en-US" sz="2800" dirty="0"/>
          </a:p>
          <a:p>
            <a:pPr lvl="0"/>
            <a:r>
              <a:rPr lang="hu-HU" sz="2800" dirty="0"/>
              <a:t>többrétű komplexitás:</a:t>
            </a:r>
            <a:endParaRPr lang="en-US" sz="2800" dirty="0"/>
          </a:p>
          <a:p>
            <a:pPr lvl="2"/>
            <a:r>
              <a:rPr lang="hu-HU" sz="2400" dirty="0"/>
              <a:t>a szabadság és engedelmesség komplexitása</a:t>
            </a:r>
            <a:endParaRPr lang="en-US" sz="2400" dirty="0"/>
          </a:p>
          <a:p>
            <a:pPr lvl="2"/>
            <a:r>
              <a:rPr lang="hu-HU" sz="2400" dirty="0"/>
              <a:t>a teremtettség és bűnösség komplexitása</a:t>
            </a:r>
            <a:endParaRPr lang="en-US" sz="2400" dirty="0"/>
          </a:p>
          <a:p>
            <a:pPr lvl="2"/>
            <a:r>
              <a:rPr lang="hu-HU" sz="2400" dirty="0"/>
              <a:t>a fenti faktorok és az evangélium komplexitása</a:t>
            </a:r>
            <a:endParaRPr lang="en-US" sz="2400" dirty="0"/>
          </a:p>
          <a:p>
            <a:pPr lvl="2"/>
            <a:r>
              <a:rPr lang="hu-HU" sz="2400" dirty="0"/>
              <a:t>az isteni és emberi tettek komplexitása</a:t>
            </a:r>
            <a:endParaRPr lang="en-US" sz="2400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60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hu-HU" b="1" dirty="0"/>
              <a:t>3.2.3. A szó mint a nevelés </a:t>
            </a:r>
            <a:r>
              <a:rPr lang="hu-HU" b="1" dirty="0" smtClean="0"/>
              <a:t>eszköze</a:t>
            </a:r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szükséges, hogy a gyermeket informáljuk, amikor vele beszélünk</a:t>
            </a:r>
            <a:endParaRPr lang="en-US" dirty="0"/>
          </a:p>
          <a:p>
            <a:pPr lvl="0"/>
            <a:r>
              <a:rPr lang="hu-HU" dirty="0"/>
              <a:t>a megalapozott információ végső soron kizárólag Istentől származhat</a:t>
            </a:r>
            <a:endParaRPr lang="en-US" dirty="0"/>
          </a:p>
          <a:p>
            <a:pPr lvl="0"/>
            <a:r>
              <a:rPr lang="hu-HU" dirty="0"/>
              <a:t>keresztyén nevelés különlegessége, hogy a gyermekkel megismerteti az evangéliumot</a:t>
            </a:r>
            <a:endParaRPr lang="en-US" dirty="0"/>
          </a:p>
          <a:p>
            <a:pPr marL="109728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387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hu-HU" b="1" dirty="0"/>
              <a:t>3.2.4. Nevelés és </a:t>
            </a:r>
            <a:r>
              <a:rPr lang="hu-HU" b="1" dirty="0" smtClean="0"/>
              <a:t>tekintély</a:t>
            </a:r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/>
              <a:t>a gyermeket meg kell tanítani a tekintély elfogadására - ennek célja, hogy Isten tekintélyét is elismerje</a:t>
            </a:r>
            <a:endParaRPr lang="en-US" dirty="0"/>
          </a:p>
          <a:p>
            <a:pPr lvl="0"/>
            <a:r>
              <a:rPr lang="hu-HU" dirty="0"/>
              <a:t>a szülők tekintélyét a „Tiszteld apádat és anyádat“ parancsolata védi</a:t>
            </a:r>
            <a:endParaRPr lang="en-US" dirty="0"/>
          </a:p>
          <a:p>
            <a:pPr lvl="0"/>
            <a:r>
              <a:rPr lang="hu-HU" dirty="0"/>
              <a:t>a gyermeknek szüksége van arra, hogy gyermek lehessen</a:t>
            </a:r>
            <a:endParaRPr lang="en-US" dirty="0"/>
          </a:p>
          <a:p>
            <a:pPr lvl="0"/>
            <a:r>
              <a:rPr lang="hu-HU" dirty="0"/>
              <a:t>a tekintély természetes határa, hogy a gyermek képes is legyen a szülő elvárásait teljesíteni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család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267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ala">
  <a:themeElements>
    <a:clrScheme name="Hal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al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Hal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498</Words>
  <Application>Microsoft Office PowerPoint</Application>
  <PresentationFormat>Prezentácia na obrazovke 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Hala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  <vt:lpstr>A család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család </dc:title>
  <dc:creator>user</dc:creator>
  <cp:lastModifiedBy>user</cp:lastModifiedBy>
  <cp:revision>1</cp:revision>
  <dcterms:created xsi:type="dcterms:W3CDTF">2023-12-16T10:11:08Z</dcterms:created>
  <dcterms:modified xsi:type="dcterms:W3CDTF">2023-12-17T21:54:00Z</dcterms:modified>
</cp:coreProperties>
</file>