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010400" y="2052960"/>
            <a:ext cx="1981200" cy="1828800"/>
          </a:xfrm>
        </p:spPr>
        <p:txBody>
          <a:bodyPr anchor="ctr">
            <a:normAutofit/>
          </a:bodyPr>
          <a:lstStyle>
            <a:lvl1pPr marL="0" indent="0" algn="l">
              <a:buNone/>
              <a:defRPr sz="19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sk-SK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457200" y="2052960"/>
            <a:ext cx="6324600" cy="182880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2400" y="147319"/>
            <a:ext cx="6705600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47319"/>
            <a:ext cx="1956046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274638"/>
            <a:ext cx="1676400" cy="5851525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010400" y="152399"/>
            <a:ext cx="1981200" cy="655624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400" y="153923"/>
            <a:ext cx="6705600" cy="655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62799" y="2892277"/>
            <a:ext cx="1600201" cy="1645920"/>
          </a:xfrm>
        </p:spPr>
        <p:txBody>
          <a:bodyPr anchor="ctr"/>
          <a:lstStyle>
            <a:lvl1pPr marL="0" indent="0">
              <a:buNone/>
              <a:defRPr sz="200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sk-SK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81000" y="2892277"/>
            <a:ext cx="6324600" cy="1645920"/>
          </a:xfrm>
        </p:spPr>
        <p:txBody>
          <a:bodyPr/>
          <a:lstStyle>
            <a:lvl1pPr algn="r">
              <a:defRPr sz="4200" spc="150" baseline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22438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" y="150919"/>
            <a:ext cx="8831802" cy="655624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152400" y="152400"/>
            <a:ext cx="6705600" cy="655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304800"/>
            <a:ext cx="5867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597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457200"/>
            <a:ext cx="1675660" cy="167335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/>
          <p:cNvSpPr/>
          <p:nvPr/>
        </p:nvSpPr>
        <p:spPr>
          <a:xfrm>
            <a:off x="7010400" y="150876"/>
            <a:ext cx="1981200" cy="6556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" y="152400"/>
            <a:ext cx="6705600" cy="655320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 smtClean="0"/>
              <a:t>Ak chcete pridať obrázok, kliknite na ikonu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13360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460248"/>
            <a:ext cx="1676400" cy="1673352"/>
          </a:xfrm>
        </p:spPr>
        <p:txBody>
          <a:bodyPr anchor="b"/>
          <a:lstStyle>
            <a:lvl1pPr algn="l">
              <a:defRPr sz="2000" spc="150" baseline="0">
                <a:solidFill>
                  <a:schemeClr val="tx2"/>
                </a:solidFill>
              </a:defRPr>
            </a:lvl1pPr>
          </a:lstStyle>
          <a:p>
            <a:r>
              <a:rPr lang="sk-SK" smtClean="0"/>
              <a:t>Upravte štýly predlohy textu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52400" y="1634971"/>
            <a:ext cx="8831802" cy="50454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52399" y="152400"/>
            <a:ext cx="8814047" cy="13464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sk-SK" smtClean="0"/>
              <a:t>Upravte štýly predlohy textu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0888" y="6356350"/>
            <a:ext cx="2133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29. 12. 2023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48000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34680" y="6355080"/>
            <a:ext cx="582966" cy="274320"/>
          </a:xfrm>
          <a:prstGeom prst="rect">
            <a:avLst/>
          </a:prstGeom>
          <a:ln w="19050">
            <a:noFill/>
          </a:ln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2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all" spc="200" baseline="0">
          <a:ln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Font typeface="Wingdings" pitchFamily="2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Szenvedélybetegség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4648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02920" indent="-457200">
              <a:buAutoNum type="arabicPeriod"/>
            </a:pPr>
            <a:r>
              <a:rPr lang="hu-HU" sz="2800" b="1" dirty="0" smtClean="0"/>
              <a:t>Mi </a:t>
            </a:r>
            <a:r>
              <a:rPr lang="hu-HU" sz="2800" b="1" dirty="0"/>
              <a:t>a függőség </a:t>
            </a:r>
            <a:endParaRPr lang="hu-HU" sz="2800" b="1" dirty="0" smtClean="0"/>
          </a:p>
          <a:p>
            <a:pPr marL="45720" indent="0">
              <a:buNone/>
            </a:pPr>
            <a:endParaRPr lang="en-US" sz="2800" b="1" dirty="0"/>
          </a:p>
          <a:p>
            <a:pPr lvl="0"/>
            <a:r>
              <a:rPr lang="hu-HU" sz="2800" dirty="0"/>
              <a:t>kényszeres pszichológiai rendellenesség </a:t>
            </a:r>
            <a:endParaRPr lang="en-US" sz="2800" dirty="0"/>
          </a:p>
          <a:p>
            <a:pPr lvl="0"/>
            <a:r>
              <a:rPr lang="hu-HU" sz="2800" dirty="0"/>
              <a:t>a szükségletek káros kielégítésének kényszere</a:t>
            </a:r>
            <a:endParaRPr lang="en-US" sz="2800" dirty="0"/>
          </a:p>
          <a:p>
            <a:pPr lvl="0"/>
            <a:r>
              <a:rPr lang="hu-HU" sz="2800" dirty="0"/>
              <a:t>az akaratot motiváló racionális okok sem tudják megfékezni</a:t>
            </a:r>
            <a:endParaRPr lang="en-US" sz="2800" dirty="0"/>
          </a:p>
          <a:p>
            <a:pPr lvl="0"/>
            <a:r>
              <a:rPr lang="hu-HU" sz="2800" dirty="0"/>
              <a:t>különbséget tehetünk az anyagtól/szertől való függőség és nem anyagtól/szertől való függőség között</a:t>
            </a:r>
            <a:endParaRPr lang="en-US" sz="2800" dirty="0"/>
          </a:p>
          <a:p>
            <a:pPr marL="45720" indent="0">
              <a:buNone/>
            </a:pP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Szenvedélybetegség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157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" indent="0">
              <a:buNone/>
            </a:pPr>
            <a:r>
              <a:rPr lang="hu-HU" sz="2400" b="1" dirty="0"/>
              <a:t>2. A drogfüggőség </a:t>
            </a:r>
            <a:r>
              <a:rPr lang="hu-HU" sz="2400" b="1" dirty="0" smtClean="0"/>
              <a:t>értékelése</a:t>
            </a:r>
          </a:p>
          <a:p>
            <a:pPr marL="45720" indent="0">
              <a:buNone/>
            </a:pPr>
            <a:endParaRPr lang="en-US" sz="2400" b="1" dirty="0"/>
          </a:p>
          <a:p>
            <a:pPr lvl="0"/>
            <a:r>
              <a:rPr lang="hu-HU" sz="2400" dirty="0"/>
              <a:t>alapvetően egy érzelmi szükséglet anyagi eszközökkel való kielégítésének kísérlete</a:t>
            </a:r>
            <a:endParaRPr lang="en-US" sz="2400" dirty="0"/>
          </a:p>
          <a:p>
            <a:pPr lvl="0"/>
            <a:r>
              <a:rPr lang="hu-HU" sz="2400" dirty="0"/>
              <a:t>krónikus használat esetén a függőséget okozó anyag nemcsak testi másodlagos betegségekhez, hanem személyiségváltozáshoz is vezet</a:t>
            </a:r>
            <a:endParaRPr lang="en-US" sz="2400" dirty="0"/>
          </a:p>
          <a:p>
            <a:pPr lvl="0"/>
            <a:r>
              <a:rPr lang="hu-HU" sz="2400" dirty="0"/>
              <a:t>a teremtményi ajándékok élvezete Isten akarata</a:t>
            </a:r>
            <a:endParaRPr lang="en-US" sz="2400" dirty="0"/>
          </a:p>
          <a:p>
            <a:r>
              <a:rPr lang="hu-HU" sz="2400" dirty="0"/>
              <a:t>a Szentírás nem a teremtményi javakról való lemondást tanítja, hanem azok helyes használatát</a:t>
            </a:r>
            <a:endParaRPr lang="en-US" sz="24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Szenvedélybetegség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9018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hu-HU" sz="2400" dirty="0"/>
              <a:t>Bibliai kijelentések a borról:</a:t>
            </a:r>
            <a:endParaRPr lang="en-US" sz="2400" dirty="0"/>
          </a:p>
          <a:p>
            <a:pPr lvl="2"/>
            <a:r>
              <a:rPr lang="hu-HU" sz="2400" dirty="0"/>
              <a:t>megörvendezteti az emberi szívet (Zsolt 104,15; </a:t>
            </a:r>
            <a:r>
              <a:rPr lang="hu-HU" sz="2400" dirty="0" err="1"/>
              <a:t>Zak</a:t>
            </a:r>
            <a:r>
              <a:rPr lang="hu-HU" sz="2400" dirty="0"/>
              <a:t> 10,7)</a:t>
            </a:r>
            <a:endParaRPr lang="en-US" sz="2400" dirty="0"/>
          </a:p>
          <a:p>
            <a:pPr lvl="2"/>
            <a:r>
              <a:rPr lang="hu-HU" sz="2400" dirty="0"/>
              <a:t>Isten ajándéka (5Móz 11,14; </a:t>
            </a:r>
            <a:r>
              <a:rPr lang="hu-HU" sz="2400" dirty="0" err="1"/>
              <a:t>14</a:t>
            </a:r>
            <a:r>
              <a:rPr lang="hu-HU" sz="2400" dirty="0"/>
              <a:t>,26; </a:t>
            </a:r>
            <a:r>
              <a:rPr lang="hu-HU" sz="2400" dirty="0" err="1"/>
              <a:t>Ézs</a:t>
            </a:r>
            <a:r>
              <a:rPr lang="hu-HU" sz="2400" dirty="0"/>
              <a:t> 62,8; Ám 9,14)</a:t>
            </a:r>
            <a:endParaRPr lang="en-US" sz="2400" dirty="0"/>
          </a:p>
          <a:p>
            <a:pPr lvl="2"/>
            <a:r>
              <a:rPr lang="hu-HU" sz="2400" dirty="0"/>
              <a:t>egészségjavító hatása van (1Tim 5,23)</a:t>
            </a:r>
            <a:endParaRPr lang="en-US" sz="2400" dirty="0"/>
          </a:p>
          <a:p>
            <a:r>
              <a:rPr lang="hu-HU" sz="2400" dirty="0"/>
              <a:t>DE!</a:t>
            </a:r>
            <a:endParaRPr lang="en-US" sz="2400" dirty="0"/>
          </a:p>
          <a:p>
            <a:pPr lvl="0"/>
            <a:r>
              <a:rPr lang="hu-HU" sz="2400" dirty="0"/>
              <a:t>tiltja a mértéktelen ivást (</a:t>
            </a:r>
            <a:r>
              <a:rPr lang="hu-HU" sz="2400" dirty="0" err="1"/>
              <a:t>Ef</a:t>
            </a:r>
            <a:r>
              <a:rPr lang="hu-HU" sz="2400" dirty="0"/>
              <a:t> 8,18; </a:t>
            </a:r>
            <a:r>
              <a:rPr lang="hu-HU" sz="2400" dirty="0" err="1"/>
              <a:t>Gal</a:t>
            </a:r>
            <a:r>
              <a:rPr lang="hu-HU" sz="2400" dirty="0"/>
              <a:t> 5,21; 1Tim 3,</a:t>
            </a:r>
            <a:r>
              <a:rPr lang="hu-HU" sz="2400" dirty="0" err="1"/>
              <a:t>3</a:t>
            </a:r>
            <a:r>
              <a:rPr lang="hu-HU" sz="2400" dirty="0"/>
              <a:t>; </a:t>
            </a:r>
            <a:r>
              <a:rPr lang="hu-HU" sz="2400" dirty="0" err="1"/>
              <a:t>Tit</a:t>
            </a:r>
            <a:r>
              <a:rPr lang="hu-HU" sz="2400" dirty="0"/>
              <a:t> 1,7)</a:t>
            </a:r>
            <a:endParaRPr lang="en-US" sz="2400" dirty="0"/>
          </a:p>
          <a:p>
            <a:r>
              <a:rPr lang="hu-HU" sz="2400" dirty="0"/>
              <a:t>rámutat a borfogyasztás negatív következményeire (</a:t>
            </a:r>
            <a:r>
              <a:rPr lang="hu-HU" sz="2400" dirty="0" err="1"/>
              <a:t>Péld</a:t>
            </a:r>
            <a:r>
              <a:rPr lang="hu-HU" sz="2400" dirty="0"/>
              <a:t> 23,29-32)</a:t>
            </a:r>
            <a:endParaRPr lang="en-US" sz="24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Szenvedélybetegség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8203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endParaRPr lang="hu-HU" sz="2400" dirty="0" smtClean="0"/>
          </a:p>
          <a:p>
            <a:pPr lvl="0"/>
            <a:endParaRPr lang="hu-HU" sz="2400" dirty="0"/>
          </a:p>
          <a:p>
            <a:pPr lvl="0"/>
            <a:r>
              <a:rPr lang="hu-HU" sz="2400" dirty="0" smtClean="0"/>
              <a:t>a </a:t>
            </a:r>
            <a:r>
              <a:rPr lang="hu-HU" sz="2400" dirty="0"/>
              <a:t>nyugati embereknek hiányzik a transzcendencia élménye</a:t>
            </a:r>
            <a:endParaRPr lang="en-US" sz="2400" dirty="0"/>
          </a:p>
          <a:p>
            <a:pPr lvl="0"/>
            <a:r>
              <a:rPr lang="hu-HU" sz="2400" dirty="0"/>
              <a:t>a Szentírás szerint az embernek nem lehetnek közvetlen transzcendentális élményei</a:t>
            </a:r>
            <a:endParaRPr lang="en-US" sz="2400" dirty="0"/>
          </a:p>
          <a:p>
            <a:r>
              <a:rPr lang="hu-HU" sz="2400" dirty="0"/>
              <a:t>Isten Igéjét kell meghallani, és hinni kell az evangélium ígéreteiben</a:t>
            </a:r>
            <a:endParaRPr lang="en-US" sz="2400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Szenvedélybetegség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910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80999" y="1719070"/>
            <a:ext cx="8407893" cy="4734265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hu-HU" b="1" dirty="0"/>
              <a:t>3. A valósághoz való helyes </a:t>
            </a:r>
            <a:r>
              <a:rPr lang="hu-HU" b="1" dirty="0" smtClean="0"/>
              <a:t>viszonyulás</a:t>
            </a:r>
          </a:p>
          <a:p>
            <a:pPr marL="45720" indent="0">
              <a:buNone/>
            </a:pPr>
            <a:endParaRPr lang="en-US" b="1" dirty="0"/>
          </a:p>
          <a:p>
            <a:pPr lvl="0"/>
            <a:r>
              <a:rPr lang="hu-HU" dirty="0"/>
              <a:t>állami intézkedések: </a:t>
            </a:r>
            <a:endParaRPr lang="en-US" sz="1800" dirty="0"/>
          </a:p>
          <a:p>
            <a:pPr lvl="2"/>
            <a:r>
              <a:rPr lang="hu-HU" dirty="0"/>
              <a:t>kábítószer-behozatal és kereskedelem megakadályozása</a:t>
            </a:r>
            <a:endParaRPr lang="en-US" sz="1400" dirty="0"/>
          </a:p>
          <a:p>
            <a:pPr lvl="2"/>
            <a:r>
              <a:rPr lang="hu-HU" dirty="0"/>
              <a:t>elvonási programok</a:t>
            </a:r>
            <a:endParaRPr lang="en-US" sz="1400" dirty="0"/>
          </a:p>
          <a:p>
            <a:pPr lvl="2"/>
            <a:r>
              <a:rPr lang="hu-HU" dirty="0"/>
              <a:t>a kábítószerek ellenőrzött forgalmazása</a:t>
            </a:r>
            <a:endParaRPr lang="en-US" sz="1400" dirty="0"/>
          </a:p>
          <a:p>
            <a:pPr lvl="2"/>
            <a:r>
              <a:rPr lang="hu-HU" dirty="0"/>
              <a:t>a lakosság tájékoztatása</a:t>
            </a:r>
            <a:endParaRPr lang="en-US" sz="1400" dirty="0"/>
          </a:p>
          <a:p>
            <a:pPr lvl="0"/>
            <a:r>
              <a:rPr lang="hu-HU" dirty="0"/>
              <a:t>a drogfüggőség teológiai szempontból etikai és lelki probléma egyaránt</a:t>
            </a:r>
            <a:endParaRPr lang="en-US" sz="1800" dirty="0"/>
          </a:p>
          <a:p>
            <a:pPr lvl="0"/>
            <a:r>
              <a:rPr lang="hu-HU" dirty="0"/>
              <a:t>a valóság elutasítása és a függőségbe való menekülés</a:t>
            </a:r>
            <a:endParaRPr lang="en-US" sz="1800" dirty="0"/>
          </a:p>
          <a:p>
            <a:pPr lvl="0"/>
            <a:r>
              <a:rPr lang="hu-HU" dirty="0"/>
              <a:t>a világ Isten teremtménye, amelynek értéke van!</a:t>
            </a:r>
            <a:endParaRPr lang="en-US" sz="1800" dirty="0"/>
          </a:p>
          <a:p>
            <a:pPr lvl="0"/>
            <a:r>
              <a:rPr lang="hu-HU" i="1" dirty="0"/>
              <a:t>„A kezelés célja, hogy kielégítse a transzcendens, örök, misztikus, paradicsomi élmény iránti rejtett vágyat, amely emberi mivoltunk része”</a:t>
            </a:r>
            <a:r>
              <a:rPr lang="hu-HU" dirty="0"/>
              <a:t> (Wilder-Smith)</a:t>
            </a:r>
            <a:endParaRPr lang="en-US" sz="1800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Szenvedélybetegség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82899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riežka">
  <a:themeElements>
    <a:clrScheme name="Mriežka">
      <a:dk1>
        <a:sysClr val="windowText" lastClr="000000"/>
      </a:dk1>
      <a:lt1>
        <a:sysClr val="window" lastClr="FFFFFF"/>
      </a:lt1>
      <a:dk2>
        <a:srgbClr val="534949"/>
      </a:dk2>
      <a:lt2>
        <a:srgbClr val="CCD1B9"/>
      </a:lt2>
      <a:accent1>
        <a:srgbClr val="C66951"/>
      </a:accent1>
      <a:accent2>
        <a:srgbClr val="BF974D"/>
      </a:accent2>
      <a:accent3>
        <a:srgbClr val="928B70"/>
      </a:accent3>
      <a:accent4>
        <a:srgbClr val="87706B"/>
      </a:accent4>
      <a:accent5>
        <a:srgbClr val="94734E"/>
      </a:accent5>
      <a:accent6>
        <a:srgbClr val="6F777D"/>
      </a:accent6>
      <a:hlink>
        <a:srgbClr val="CC9900"/>
      </a:hlink>
      <a:folHlink>
        <a:srgbClr val="C0C0C0"/>
      </a:folHlink>
    </a:clrScheme>
    <a:fontScheme name="Mriežka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inorFont>
    </a:fontScheme>
    <a:fmtScheme name="Mriežka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Grid</Template>
  <TotalTime>0</TotalTime>
  <Words>257</Words>
  <Application>Microsoft Office PowerPoint</Application>
  <PresentationFormat>Prezentácia na obrazovke (4:3)</PresentationFormat>
  <Paragraphs>41</Paragraphs>
  <Slides>6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6</vt:i4>
      </vt:variant>
    </vt:vector>
  </HeadingPairs>
  <TitlesOfParts>
    <vt:vector size="7" baseType="lpstr">
      <vt:lpstr>Mriežka</vt:lpstr>
      <vt:lpstr>Szenvedélybetegség</vt:lpstr>
      <vt:lpstr>Szenvedélybetegség</vt:lpstr>
      <vt:lpstr>Szenvedélybetegség</vt:lpstr>
      <vt:lpstr>Szenvedélybetegség</vt:lpstr>
      <vt:lpstr>Szenvedélybetegség</vt:lpstr>
      <vt:lpstr>Szenvedélybetegség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Szenvedélybetegség</dc:title>
  <dc:creator>user</dc:creator>
  <cp:lastModifiedBy>user</cp:lastModifiedBy>
  <cp:revision>1</cp:revision>
  <dcterms:created xsi:type="dcterms:W3CDTF">2023-12-29T09:45:21Z</dcterms:created>
  <dcterms:modified xsi:type="dcterms:W3CDTF">2023-12-29T09:52:57Z</dcterms:modified>
</cp:coreProperties>
</file>