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vnoramenný trojuholní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Zástupný symbol dátum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sk-SK"/>
          </a:p>
        </p:txBody>
      </p:sp>
      <p:sp>
        <p:nvSpPr>
          <p:cNvPr id="29" name="Zástupný symbol čísla snímky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Hlavička sekc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ravouhlý trojuholní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ovnoramenný trojuholní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cxnSp>
        <p:nvCxnSpPr>
          <p:cNvPr id="11" name="Rovná spojnica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Rovná spojnica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ani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obsah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 dirty="0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ravouhlý trojuholní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Rovná spojnica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nadpi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3" name="Zástupný symbol text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3. 1. 2024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sk-SK"/>
          </a:p>
        </p:txBody>
      </p:sp>
      <p:sp>
        <p:nvSpPr>
          <p:cNvPr id="23" name="Zástupný symbol čísla snímky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3139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sz="3400" b="1" dirty="0" smtClean="0"/>
              <a:t>1. Mi </a:t>
            </a:r>
            <a:r>
              <a:rPr lang="hu-HU" sz="3400" b="1" dirty="0"/>
              <a:t>az eutanázia</a:t>
            </a:r>
            <a:r>
              <a:rPr lang="hu-HU" sz="3400" b="1" dirty="0" smtClean="0"/>
              <a:t>?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ókorban az eutanázia alatt kellemes, fájdalommentes halált értettek (</a:t>
            </a:r>
            <a:r>
              <a:rPr lang="hu-HU" dirty="0" err="1"/>
              <a:t>eu</a:t>
            </a:r>
            <a:r>
              <a:rPr lang="hu-HU" dirty="0"/>
              <a:t> = jó és a </a:t>
            </a:r>
            <a:r>
              <a:rPr lang="hu-HU" dirty="0" err="1"/>
              <a:t>tanathosz</a:t>
            </a:r>
            <a:r>
              <a:rPr lang="hu-HU" dirty="0"/>
              <a:t> = halál)</a:t>
            </a:r>
            <a:endParaRPr lang="en-US" dirty="0"/>
          </a:p>
          <a:p>
            <a:pPr lvl="0"/>
            <a:r>
              <a:rPr lang="hu-HU" dirty="0"/>
              <a:t>a kereszténység hatására a nyugati kultúrában elutasították az embernek a halál kínjainak enyhítése céljából történő szándékos megölését</a:t>
            </a:r>
            <a:endParaRPr lang="en-US" dirty="0"/>
          </a:p>
          <a:p>
            <a:pPr lvl="0"/>
            <a:r>
              <a:rPr lang="hu-HU" dirty="0"/>
              <a:t>19. század óta az orvostudomány arra törekszik, hogy „kísérje és enyhítse a haldoklás fájdalmát”</a:t>
            </a:r>
            <a:endParaRPr lang="en-US" dirty="0"/>
          </a:p>
          <a:p>
            <a:pPr lvl="0"/>
            <a:r>
              <a:rPr lang="hu-HU" dirty="0"/>
              <a:t>csak a századfordulón jelent meg a mentális betegek megölésének gondolata a </a:t>
            </a:r>
            <a:r>
              <a:rPr lang="hu-HU" dirty="0" err="1"/>
              <a:t>szociáldarwinista</a:t>
            </a:r>
            <a:r>
              <a:rPr lang="hu-HU" dirty="0"/>
              <a:t> megfontolások mentén (Hitler – </a:t>
            </a:r>
            <a:r>
              <a:rPr lang="hu-HU" dirty="0" err="1"/>
              <a:t>Gnadentodaktion</a:t>
            </a:r>
            <a:r>
              <a:rPr lang="hu-HU" dirty="0"/>
              <a:t>)</a:t>
            </a:r>
            <a:endParaRPr lang="en-US" dirty="0"/>
          </a:p>
          <a:p>
            <a:pPr lvl="0"/>
            <a:r>
              <a:rPr lang="hu-HU" dirty="0"/>
              <a:t>a vita az (orvosilag) passzív haldoklás segítéstől a passzív és az aktív eutanázián át egészen a szándékos emberölésig </a:t>
            </a:r>
            <a:r>
              <a:rPr lang="hu-HU" dirty="0" smtClean="0"/>
              <a:t>terjed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304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4008" indent="0">
              <a:buNone/>
            </a:pPr>
            <a:r>
              <a:rPr lang="en-US" i="1" dirty="0" err="1"/>
              <a:t>Az</a:t>
            </a:r>
            <a:r>
              <a:rPr lang="en-US" i="1" dirty="0"/>
              <a:t> </a:t>
            </a:r>
            <a:r>
              <a:rPr lang="en-US" i="1" dirty="0" err="1"/>
              <a:t>eutanázia</a:t>
            </a:r>
            <a:r>
              <a:rPr lang="en-US" i="1" dirty="0"/>
              <a:t> </a:t>
            </a:r>
            <a:r>
              <a:rPr lang="en-US" i="1" dirty="0" err="1"/>
              <a:t>problémája</a:t>
            </a:r>
            <a:r>
              <a:rPr lang="en-US" i="1" dirty="0"/>
              <a:t> </a:t>
            </a:r>
            <a:r>
              <a:rPr lang="en-US" i="1" dirty="0" err="1"/>
              <a:t>szempontjából</a:t>
            </a:r>
            <a:r>
              <a:rPr lang="en-US" i="1" dirty="0"/>
              <a:t> </a:t>
            </a:r>
            <a:r>
              <a:rPr lang="en-US" i="1" dirty="0" err="1"/>
              <a:t>fontosak</a:t>
            </a:r>
            <a:r>
              <a:rPr lang="en-US" i="1" dirty="0"/>
              <a:t>:</a:t>
            </a:r>
            <a:endParaRPr lang="en-US" dirty="0"/>
          </a:p>
          <a:p>
            <a:pPr marL="64008" indent="0">
              <a:buNone/>
            </a:pPr>
            <a:r>
              <a:rPr lang="hu-HU" dirty="0"/>
              <a:t>	- a gyógyíthatatlan betegek</a:t>
            </a:r>
            <a:endParaRPr lang="en-US" dirty="0"/>
          </a:p>
          <a:p>
            <a:pPr marL="64008" indent="0">
              <a:buNone/>
            </a:pPr>
            <a:r>
              <a:rPr lang="hu-HU" dirty="0"/>
              <a:t>	- a betegek, akiket csak gépek </a:t>
            </a:r>
            <a:r>
              <a:rPr lang="hu-HU" dirty="0" smtClean="0"/>
              <a:t>			tudnak </a:t>
            </a:r>
            <a:r>
              <a:rPr lang="hu-HU" dirty="0"/>
              <a:t>életben tartani</a:t>
            </a:r>
            <a:endParaRPr lang="en-US" dirty="0"/>
          </a:p>
          <a:p>
            <a:pPr marL="64008" indent="0">
              <a:buNone/>
            </a:pPr>
            <a:r>
              <a:rPr lang="hu-HU" dirty="0"/>
              <a:t>	</a:t>
            </a:r>
            <a:r>
              <a:rPr lang="hu-HU" dirty="0" smtClean="0"/>
              <a:t>- </a:t>
            </a:r>
            <a:r>
              <a:rPr lang="hu-HU" dirty="0"/>
              <a:t>a betegek, akiknek </a:t>
            </a:r>
            <a:r>
              <a:rPr lang="hu-HU" dirty="0" smtClean="0"/>
              <a:t>					kifejezőképessége </a:t>
            </a:r>
            <a:r>
              <a:rPr lang="hu-HU" dirty="0"/>
              <a:t>megszűnt (pl. </a:t>
            </a:r>
            <a:r>
              <a:rPr lang="hu-HU" dirty="0" smtClean="0"/>
              <a:t>		</a:t>
            </a:r>
            <a:r>
              <a:rPr lang="hu-HU" dirty="0" err="1" smtClean="0"/>
              <a:t>demenciában</a:t>
            </a:r>
            <a:r>
              <a:rPr lang="hu-HU" dirty="0" smtClean="0"/>
              <a:t> </a:t>
            </a:r>
            <a:r>
              <a:rPr lang="hu-HU" dirty="0"/>
              <a:t>szenvedők 			</a:t>
            </a:r>
            <a:r>
              <a:rPr lang="hu-HU" dirty="0" smtClean="0"/>
              <a:t>vagy </a:t>
            </a:r>
            <a:r>
              <a:rPr lang="hu-HU" dirty="0"/>
              <a:t>súlyos bénultságban szenvedők),</a:t>
            </a:r>
            <a:endParaRPr lang="en-US" dirty="0"/>
          </a:p>
          <a:p>
            <a:pPr marL="64008" indent="0">
              <a:buNone/>
            </a:pPr>
            <a:r>
              <a:rPr lang="hu-HU" dirty="0"/>
              <a:t>	</a:t>
            </a:r>
            <a:r>
              <a:rPr lang="hu-HU" dirty="0" smtClean="0"/>
              <a:t>- </a:t>
            </a:r>
            <a:r>
              <a:rPr lang="hu-HU" dirty="0"/>
              <a:t>deformált csecsemők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27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786552"/>
          </a:xfrm>
        </p:spPr>
        <p:txBody>
          <a:bodyPr>
            <a:normAutofit fontScale="85000" lnSpcReduction="10000"/>
          </a:bodyPr>
          <a:lstStyle/>
          <a:p>
            <a:pPr marL="64008" indent="0">
              <a:buNone/>
            </a:pPr>
            <a:r>
              <a:rPr lang="hu-HU" b="1" dirty="0"/>
              <a:t>2. Etikai kérdések az eutanáziáról szóló vita </a:t>
            </a:r>
            <a:r>
              <a:rPr lang="hu-HU" b="1" dirty="0" smtClean="0"/>
              <a:t>kontextusában</a:t>
            </a:r>
          </a:p>
          <a:p>
            <a:pPr marL="64008" indent="0">
              <a:buNone/>
            </a:pPr>
            <a:endParaRPr lang="en-US" b="1" dirty="0"/>
          </a:p>
          <a:p>
            <a:pPr marL="64008" indent="0">
              <a:buNone/>
            </a:pPr>
            <a:r>
              <a:rPr lang="hu-HU" sz="2800" b="1" dirty="0"/>
              <a:t>2.1. Alapvető megjegyzések</a:t>
            </a:r>
            <a:endParaRPr lang="en-US" sz="2800" b="1" dirty="0"/>
          </a:p>
          <a:p>
            <a:pPr lvl="0"/>
            <a:r>
              <a:rPr lang="hu-HU" dirty="0"/>
              <a:t>az eutanáziáról szóló vitára tekintettel is meg kell követelni a bibliai „Ne ölj” parancsolatot</a:t>
            </a:r>
            <a:endParaRPr lang="en-US" dirty="0"/>
          </a:p>
          <a:p>
            <a:pPr lvl="0"/>
            <a:r>
              <a:rPr lang="hu-HU" dirty="0"/>
              <a:t>abszurd a kérdés, hogy van-e önálló személyisége egy kómában vagy vegetatív állapotban lévő embernek</a:t>
            </a:r>
            <a:endParaRPr lang="en-US" dirty="0"/>
          </a:p>
          <a:p>
            <a:pPr lvl="0"/>
            <a:r>
              <a:rPr lang="hu-HU" dirty="0"/>
              <a:t>az ember emberi méltósággal bír a megtermékenyítés pillanatától az utolsó leheletéig</a:t>
            </a:r>
            <a:endParaRPr lang="en-US" dirty="0"/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841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64008" indent="0">
              <a:buNone/>
            </a:pPr>
            <a:r>
              <a:rPr lang="hu-HU" b="1" dirty="0"/>
              <a:t>2.2. Az orvosi eszközök </a:t>
            </a:r>
            <a:r>
              <a:rPr lang="hu-HU" b="1" dirty="0" smtClean="0"/>
              <a:t>problémája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hu-HU" dirty="0"/>
              <a:t>megengedhető-e a páciens mesterséges táplálását több év kómája után abbahagyni</a:t>
            </a:r>
            <a:endParaRPr lang="en-US" dirty="0"/>
          </a:p>
          <a:p>
            <a:pPr lvl="0"/>
            <a:r>
              <a:rPr lang="hu-HU" dirty="0"/>
              <a:t>megengedhető-e agyhalálkor vagy kómás állapot esetén az ember életét fenntartó gépek kikapcsolása</a:t>
            </a:r>
            <a:endParaRPr lang="en-US" dirty="0"/>
          </a:p>
          <a:p>
            <a:pPr lvl="0"/>
            <a:r>
              <a:rPr lang="hu-HU" dirty="0"/>
              <a:t>az orvostechnikai eszközök mesterségesen meg hosszabbíthatják a beteg szenvedését és a hozzátartozók terheit.</a:t>
            </a:r>
            <a:endParaRPr lang="en-US" dirty="0"/>
          </a:p>
          <a:p>
            <a:pPr lvl="0"/>
            <a:r>
              <a:rPr lang="hu-HU" dirty="0"/>
              <a:t>az etikai megfontolások önmagukban relatívak</a:t>
            </a:r>
            <a:endParaRPr lang="en-US" dirty="0"/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753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786552"/>
          </a:xfrm>
        </p:spPr>
        <p:txBody>
          <a:bodyPr>
            <a:normAutofit fontScale="85000" lnSpcReduction="10000"/>
          </a:bodyPr>
          <a:lstStyle/>
          <a:p>
            <a:pPr marL="64008" indent="0">
              <a:buNone/>
            </a:pPr>
            <a:r>
              <a:rPr lang="hu-HU" b="1" dirty="0"/>
              <a:t>2.3. A </a:t>
            </a:r>
            <a:r>
              <a:rPr lang="hu-HU" b="1" dirty="0" smtClean="0"/>
              <a:t>döntéshozatal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hu-HU" dirty="0"/>
              <a:t>tisztázni kell, hogy kinek kell a döntést meghoznia: a betegnek, a hozzátartozójának, az orvosnak, az egészségbiztosítónak</a:t>
            </a:r>
            <a:endParaRPr lang="en-US" dirty="0"/>
          </a:p>
          <a:p>
            <a:pPr lvl="0"/>
            <a:r>
              <a:rPr lang="hu-HU" dirty="0"/>
              <a:t>az önrendelkezéshez való emberi jog az ember életének utolsó szakasza szempontjából is döntő jelentőségű</a:t>
            </a:r>
            <a:endParaRPr lang="en-US" dirty="0"/>
          </a:p>
          <a:p>
            <a:pPr lvl="0"/>
            <a:r>
              <a:rPr lang="hu-HU" dirty="0"/>
              <a:t>az önrendelkezéshez való emberi jog itt szembe kerül az élet valóságával szemben</a:t>
            </a:r>
            <a:endParaRPr lang="en-US" dirty="0"/>
          </a:p>
          <a:p>
            <a:r>
              <a:rPr lang="hu-HU" dirty="0"/>
              <a:t>az ember nem látja előre a halálát, nem tudja magát a haldoklás folyamatába beleképzelni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114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858560"/>
          </a:xfrm>
        </p:spPr>
        <p:txBody>
          <a:bodyPr>
            <a:normAutofit fontScale="85000" lnSpcReduction="20000"/>
          </a:bodyPr>
          <a:lstStyle/>
          <a:p>
            <a:pPr marL="64008" indent="0">
              <a:buNone/>
            </a:pPr>
            <a:r>
              <a:rPr lang="hu-HU" b="1" dirty="0"/>
              <a:t>2.4. Mi mond az etika</a:t>
            </a:r>
            <a:r>
              <a:rPr lang="hu-HU" b="1" dirty="0" smtClean="0"/>
              <a:t>?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hu-HU" dirty="0"/>
              <a:t>az ember életének megőrzése, az egészség megóvása vagy helyreállítása elsőbbséget élvez</a:t>
            </a:r>
            <a:endParaRPr lang="en-US" dirty="0"/>
          </a:p>
          <a:p>
            <a:pPr lvl="0"/>
            <a:r>
              <a:rPr lang="hu-HU" dirty="0"/>
              <a:t>tudatában kell lenni annak is, hogy az ember életét nem lehet végső soron megtartani</a:t>
            </a:r>
            <a:endParaRPr lang="en-US" dirty="0"/>
          </a:p>
          <a:p>
            <a:pPr lvl="0"/>
            <a:r>
              <a:rPr lang="hu-HU" dirty="0"/>
              <a:t>a mesterséges kényszer nem indokolt, ha nincs már esély az állapotjavítására</a:t>
            </a:r>
            <a:endParaRPr lang="en-US" dirty="0"/>
          </a:p>
          <a:p>
            <a:pPr lvl="0"/>
            <a:r>
              <a:rPr lang="hu-HU" dirty="0"/>
              <a:t>a fájdalomcsillapítás során a mellékhatás az élet lerövidülése lehet</a:t>
            </a:r>
            <a:endParaRPr lang="en-US" dirty="0"/>
          </a:p>
          <a:p>
            <a:r>
              <a:rPr lang="hu-HU" dirty="0"/>
              <a:t>az alapvető orvosi ellátás azonban minden körülmények között biztosítandó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702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64008" indent="0">
              <a:buNone/>
            </a:pPr>
            <a:r>
              <a:rPr lang="hu-HU" b="1" dirty="0"/>
              <a:t>2.5. Etikailag helytelen </a:t>
            </a:r>
            <a:r>
              <a:rPr lang="hu-HU" b="1" dirty="0" smtClean="0"/>
              <a:t>döntések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hu-HU" dirty="0"/>
              <a:t>keresztyén szempontból az aktív „eutanázia”, azaz a halált okozó anyagok beadásának minden formája megengedhetetlen</a:t>
            </a:r>
            <a:endParaRPr lang="en-US" dirty="0"/>
          </a:p>
          <a:p>
            <a:pPr lvl="0"/>
            <a:r>
              <a:rPr lang="hu-HU" dirty="0"/>
              <a:t>a kezelés abbahagyásának etikai értékelésébe beletartozik a motiváció kérdése is:</a:t>
            </a:r>
            <a:endParaRPr lang="en-US" dirty="0"/>
          </a:p>
          <a:p>
            <a:pPr lvl="1"/>
            <a:r>
              <a:rPr lang="hu-HU" dirty="0"/>
              <a:t>a beteg élete elérte határát</a:t>
            </a:r>
            <a:endParaRPr lang="en-US" dirty="0"/>
          </a:p>
          <a:p>
            <a:pPr lvl="1"/>
            <a:r>
              <a:rPr lang="hu-HU" dirty="0"/>
              <a:t>véget akarnak vetni a szenvedésnek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0468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Eutanázia, öngyilkosság</a:t>
            </a:r>
            <a:endParaRPr lang="en-US" dirty="0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r>
              <a:rPr lang="hu-HU" b="1" dirty="0"/>
              <a:t>3. Öngyilkosság</a:t>
            </a:r>
          </a:p>
          <a:p>
            <a:pPr marL="64008" indent="0">
              <a:buNone/>
            </a:pPr>
            <a:endParaRPr lang="en-US" b="1" dirty="0"/>
          </a:p>
          <a:p>
            <a:pPr lvl="0"/>
            <a:r>
              <a:rPr lang="hu-HU" dirty="0"/>
              <a:t>az orvostudomány általában mentális rendellenesség (például depresszió) következményének tekinti</a:t>
            </a:r>
            <a:endParaRPr lang="en-US" dirty="0"/>
          </a:p>
          <a:p>
            <a:pPr lvl="0"/>
            <a:r>
              <a:rPr lang="hu-HU" dirty="0"/>
              <a:t>az ember nem rendelkezik a saját élete felől</a:t>
            </a:r>
            <a:endParaRPr lang="en-US" dirty="0"/>
          </a:p>
          <a:p>
            <a:r>
              <a:rPr lang="hu-HU" dirty="0"/>
              <a:t>lelkipásztori vagy pszichológiai segítséget kell nyújtani</a:t>
            </a:r>
            <a:endParaRPr lang="en-US" dirty="0"/>
          </a:p>
          <a:p>
            <a:pPr marL="64008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1715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adšenie">
  <a:themeElements>
    <a:clrScheme name="Nadšeni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Nadšeni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Nadšeni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436</Words>
  <Application>Microsoft Office PowerPoint</Application>
  <PresentationFormat>Prezentácia na obrazovke (4:3)</PresentationFormat>
  <Paragraphs>57</Paragraphs>
  <Slides>9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0" baseType="lpstr">
      <vt:lpstr>Nadšenie</vt:lpstr>
      <vt:lpstr>Eutanázia, öngyilkosság</vt:lpstr>
      <vt:lpstr>Eutanázia, öngyilkosság</vt:lpstr>
      <vt:lpstr>Eutanázia, öngyilkosság</vt:lpstr>
      <vt:lpstr>Eutanázia, öngyilkosság</vt:lpstr>
      <vt:lpstr>Eutanázia, öngyilkosság</vt:lpstr>
      <vt:lpstr>Eutanázia, öngyilkosság</vt:lpstr>
      <vt:lpstr>Eutanázia, öngyilkosság</vt:lpstr>
      <vt:lpstr>Eutanázia, öngyilkosság</vt:lpstr>
      <vt:lpstr>Eutanázia, öngyilkosság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Eutanázia, öngyilkosság</dc:title>
  <dc:creator>user</dc:creator>
  <cp:lastModifiedBy>user</cp:lastModifiedBy>
  <cp:revision>3</cp:revision>
  <dcterms:created xsi:type="dcterms:W3CDTF">2023-12-22T16:25:32Z</dcterms:created>
  <dcterms:modified xsi:type="dcterms:W3CDTF">2024-01-03T16:36:20Z</dcterms:modified>
</cp:coreProperties>
</file>