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4148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2.5. A házasságra való alkalmasság és a házasság </a:t>
            </a:r>
            <a:r>
              <a:rPr lang="hu-HU" b="1" dirty="0" smtClean="0"/>
              <a:t>akadályai</a:t>
            </a:r>
          </a:p>
          <a:p>
            <a:pPr marL="0" indent="0">
              <a:buNone/>
            </a:pPr>
            <a:r>
              <a:rPr lang="hu-HU" dirty="0" smtClean="0"/>
              <a:t>B.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A polgári törvények a házasságkötés akadályaként a következőket sorolják fel:</a:t>
            </a:r>
            <a:endParaRPr lang="en-US" dirty="0"/>
          </a:p>
          <a:p>
            <a:pPr lvl="0"/>
            <a:r>
              <a:rPr lang="hu-HU" dirty="0"/>
              <a:t>egy már meglévő házasság,</a:t>
            </a:r>
            <a:endParaRPr lang="en-US" dirty="0"/>
          </a:p>
          <a:p>
            <a:pPr lvl="0"/>
            <a:r>
              <a:rPr lang="hu-HU" dirty="0"/>
              <a:t>egyenes ágú rokonság, testvéri vagy féltestvéri kapcsolat,</a:t>
            </a:r>
            <a:endParaRPr lang="en-US" dirty="0"/>
          </a:p>
          <a:p>
            <a:r>
              <a:rPr lang="hu-HU" dirty="0"/>
              <a:t>rokoni kapcsolat örökbefogadás alapján; itt lehetséges a kivétel.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973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2.6. A konszenzus mint a házasság jogi alapja és kezdete</a:t>
            </a:r>
            <a:endParaRPr lang="en-US" b="1" dirty="0"/>
          </a:p>
          <a:p>
            <a:r>
              <a:rPr lang="hu-HU" dirty="0"/>
              <a:t>A házasság vagy testi kapcsolat – </a:t>
            </a:r>
            <a:r>
              <a:rPr lang="hu-HU" i="1" dirty="0"/>
              <a:t>kopula –</a:t>
            </a:r>
            <a:r>
              <a:rPr lang="hu-HU" dirty="0"/>
              <a:t> vagy </a:t>
            </a:r>
            <a:r>
              <a:rPr lang="hu-HU" i="1" dirty="0"/>
              <a:t>konszenzus</a:t>
            </a:r>
            <a:r>
              <a:rPr lang="hu-HU" dirty="0"/>
              <a:t> alapján jön létre. </a:t>
            </a:r>
            <a:endParaRPr lang="en-US" dirty="0"/>
          </a:p>
          <a:p>
            <a:r>
              <a:rPr lang="hu-HU" dirty="0"/>
              <a:t>Egyértelmű, hogy a pusztán kölcsönös vonzalom nem nyújt elégséges bázist a házassághoz.</a:t>
            </a:r>
            <a:endParaRPr lang="en-US" dirty="0"/>
          </a:p>
          <a:p>
            <a:r>
              <a:rPr lang="hu-HU" dirty="0"/>
              <a:t>Ha a házasság a felek közös konszenzusán alapul, akkor a házaspár közös meggyőződésének folytonos növekedésében gyökerezik.</a:t>
            </a:r>
            <a:endParaRPr lang="en-US" dirty="0"/>
          </a:p>
          <a:p>
            <a:r>
              <a:rPr lang="hu-HU" dirty="0"/>
              <a:t>A házasságot Isten törvénye védi a „Ne paráználkodj“ parancsolat által.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677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3. Az életközösség keresztyén értelmezése</a:t>
            </a:r>
            <a:endParaRPr lang="en-US" b="1" dirty="0"/>
          </a:p>
          <a:p>
            <a:pPr marL="0" indent="0">
              <a:buNone/>
            </a:pPr>
            <a:r>
              <a:rPr lang="hu-HU" dirty="0"/>
              <a:t>1Kor 7,1-16.25-40; </a:t>
            </a:r>
            <a:r>
              <a:rPr lang="hu-HU" dirty="0" err="1"/>
              <a:t>Kol</a:t>
            </a:r>
            <a:r>
              <a:rPr lang="hu-HU" dirty="0"/>
              <a:t> 3,18-19; </a:t>
            </a:r>
            <a:r>
              <a:rPr lang="hu-HU" dirty="0" err="1"/>
              <a:t>Ef</a:t>
            </a:r>
            <a:r>
              <a:rPr lang="hu-HU" dirty="0"/>
              <a:t> 5,21-33; 1Tim 2,8.15; </a:t>
            </a:r>
            <a:r>
              <a:rPr lang="hu-HU" dirty="0" err="1"/>
              <a:t>Tit</a:t>
            </a:r>
            <a:r>
              <a:rPr lang="hu-HU" dirty="0"/>
              <a:t> 2,4-5; </a:t>
            </a:r>
            <a:r>
              <a:rPr lang="hu-HU" dirty="0" err="1"/>
              <a:t>Zsid</a:t>
            </a:r>
            <a:r>
              <a:rPr lang="hu-HU" dirty="0"/>
              <a:t> 13,4; 1Pét </a:t>
            </a:r>
            <a:r>
              <a:rPr lang="hu-HU" dirty="0" smtClean="0"/>
              <a:t>3,1-7</a:t>
            </a:r>
          </a:p>
          <a:p>
            <a:pPr marL="0" indent="0">
              <a:buNone/>
            </a:pPr>
            <a:endParaRPr lang="en-US" dirty="0"/>
          </a:p>
          <a:p>
            <a:r>
              <a:rPr lang="hu-HU" dirty="0"/>
              <a:t>A házasságkötés lényege, hogy az egyszer elért konszenzus mindenkorra összeköt, egészen az egyik fél haláláig. Ez a hűség néha nehéz, főként akkor, ha a partner új, negatív viselkedési szokásokat vesz fel.</a:t>
            </a:r>
            <a:endParaRPr lang="en-US" dirty="0"/>
          </a:p>
          <a:p>
            <a:r>
              <a:rPr lang="hu-HU" dirty="0"/>
              <a:t>Minden házasságnak meg kell találnia az egyéni szabadság és a közös időtöltés középútját.</a:t>
            </a:r>
            <a:endParaRPr lang="en-US" dirty="0"/>
          </a:p>
          <a:p>
            <a:r>
              <a:rPr lang="hu-HU" dirty="0"/>
              <a:t>A konszenzus fenntartásához folyamatos kommunikáció szükséges.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727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hu-HU" b="1" dirty="0" smtClean="0"/>
              <a:t>4. A </a:t>
            </a:r>
            <a:r>
              <a:rPr lang="hu-HU" b="1" dirty="0"/>
              <a:t>házasság felbomlása; </a:t>
            </a:r>
            <a:r>
              <a:rPr lang="hu-HU" b="1" dirty="0" smtClean="0"/>
              <a:t>válás</a:t>
            </a:r>
          </a:p>
          <a:p>
            <a:pPr marL="0" lvl="0" indent="0">
              <a:buNone/>
            </a:pPr>
            <a:endParaRPr lang="en-US" b="1" dirty="0"/>
          </a:p>
          <a:p>
            <a:r>
              <a:rPr lang="hu-HU" dirty="0"/>
              <a:t>A válás nem Isten akarata, mivel az egyéni házasságot Isten szerezte. </a:t>
            </a:r>
            <a:endParaRPr lang="hu-HU" dirty="0" smtClean="0"/>
          </a:p>
          <a:p>
            <a:r>
              <a:rPr lang="hu-HU" dirty="0" smtClean="0"/>
              <a:t>Az </a:t>
            </a:r>
            <a:r>
              <a:rPr lang="hu-HU" dirty="0"/>
              <a:t>a tény, hogy létezik olyan parancs, amely megtiltja a házasságtörést, mutatja, hogy a házasság is szenvedhet vagy felbomolhat a bűn súlya alatt. </a:t>
            </a:r>
            <a:endParaRPr lang="hu-HU" dirty="0" smtClean="0"/>
          </a:p>
          <a:p>
            <a:r>
              <a:rPr lang="hu-HU" dirty="0" smtClean="0"/>
              <a:t>Az </a:t>
            </a:r>
            <a:r>
              <a:rPr lang="hu-HU" dirty="0"/>
              <a:t>egyháznak semmiképpen nem szabad ezt a valóságot tagadnia.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911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4.1. Jogi aspektusok</a:t>
            </a:r>
            <a:endParaRPr lang="en-US" b="1" dirty="0"/>
          </a:p>
          <a:p>
            <a:pPr lvl="0"/>
            <a:r>
              <a:rPr lang="hu-HU" dirty="0"/>
              <a:t>A Polgári Törvénykönyv kimondja: „a házasság megszűnt, ha a házasfelek életközössége már nem áll fenn, és nem várható, hogy a felek helyreállítják.“</a:t>
            </a:r>
            <a:endParaRPr lang="en-US" dirty="0"/>
          </a:p>
          <a:p>
            <a:pPr lvl="0"/>
            <a:r>
              <a:rPr lang="hu-HU" dirty="0"/>
              <a:t>A római egyházjogban (c. 1141 CIC) az érvényes házasság alapjában véve felbonthatatlan.</a:t>
            </a:r>
            <a:endParaRPr lang="en-US" dirty="0"/>
          </a:p>
          <a:p>
            <a:pPr lvl="0"/>
            <a:r>
              <a:rPr lang="hu-HU" dirty="0"/>
              <a:t>Protestáns szempontból a csupán állami hivatalnok előtt kötött házasság is érvényes Isten előtt, így Isten akaratából felbonthatatlan.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517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4.2. A kivételekre vonatkozó szabályozások</a:t>
            </a:r>
            <a:endParaRPr lang="en-US" b="1" dirty="0"/>
          </a:p>
          <a:p>
            <a:pPr marL="0" indent="0">
              <a:buNone/>
            </a:pPr>
            <a:r>
              <a:rPr lang="hu-HU" dirty="0" smtClean="0"/>
              <a:t>	A </a:t>
            </a:r>
            <a:r>
              <a:rPr lang="hu-HU" dirty="0"/>
              <a:t>Szentírás említ néhány kivételt: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i="1" dirty="0"/>
              <a:t>paráznaság</a:t>
            </a:r>
            <a:r>
              <a:rPr lang="hu-HU" dirty="0"/>
              <a:t> kitétele: </a:t>
            </a:r>
            <a:r>
              <a:rPr lang="hu-HU" dirty="0" err="1"/>
              <a:t>Mt</a:t>
            </a:r>
            <a:r>
              <a:rPr lang="hu-HU" dirty="0"/>
              <a:t> 5,32; 19,9</a:t>
            </a:r>
            <a:endParaRPr lang="en-US" dirty="0"/>
          </a:p>
          <a:p>
            <a:pPr lvl="0"/>
            <a:r>
              <a:rPr lang="hu-HU" i="1" dirty="0" err="1"/>
              <a:t>Discessio</a:t>
            </a:r>
            <a:r>
              <a:rPr lang="hu-HU" dirty="0"/>
              <a:t>: 1Kor 7,10-11 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i="1" dirty="0" err="1"/>
              <a:t>privilegium</a:t>
            </a:r>
            <a:r>
              <a:rPr lang="hu-HU" i="1" dirty="0"/>
              <a:t> </a:t>
            </a:r>
            <a:r>
              <a:rPr lang="hu-HU" i="1" dirty="0" err="1"/>
              <a:t>paulinum</a:t>
            </a:r>
            <a:r>
              <a:rPr lang="hu-HU" dirty="0"/>
              <a:t>: 1Kor 7,15-16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hu-HU" dirty="0"/>
              <a:t>Ha a házassági konszenzust nem lehet helyreállítani, akkor a válás a Krisztus által megengedett következmény.</a:t>
            </a:r>
            <a:endParaRPr lang="en-US" dirty="0"/>
          </a:p>
          <a:p>
            <a:r>
              <a:rPr lang="hu-HU" dirty="0"/>
              <a:t>Az önhibáján kívül elvált fél újraházasodhat.</a:t>
            </a:r>
            <a:endParaRPr lang="en-US" dirty="0"/>
          </a:p>
          <a:p>
            <a:r>
              <a:rPr lang="hu-HU" dirty="0"/>
              <a:t>A házasságtörés következtében történő válás esetében elvárható, hogy egy egyházi bíróság rákérdez a bűnösség kérdésére még a világi bírósági per előtt.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519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hu-HU" b="1" dirty="0"/>
              <a:t>4.3. Hogyan viszonyuljon az egyház a váláshoz és az újraházasodáshoz?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r>
              <a:rPr lang="hu-HU" dirty="0"/>
              <a:t>A válás </a:t>
            </a:r>
            <a:r>
              <a:rPr lang="hu-HU" i="1" dirty="0"/>
              <a:t>minden </a:t>
            </a:r>
            <a:r>
              <a:rPr lang="hu-HU" dirty="0"/>
              <a:t>formája Isten akarata ellen van. Ezzel azt is kimondjuk, hogy Isten nem csak a meglévő házasság formális fennmaradását akarja, hanem a házasfelek életközösségét is. </a:t>
            </a:r>
            <a:endParaRPr lang="en-US" dirty="0"/>
          </a:p>
          <a:p>
            <a:r>
              <a:rPr lang="hu-HU" dirty="0"/>
              <a:t>Az egyháznak másrészt tartózkodnia kell attól az illúziótól, hogy minden házassági problémát képes kezelni.</a:t>
            </a:r>
            <a:endParaRPr lang="en-US" dirty="0"/>
          </a:p>
          <a:p>
            <a:r>
              <a:rPr lang="hu-HU" dirty="0"/>
              <a:t>Az egyház feladata, hogy az isteni és világi jog közti jelenlegi eltávolodás miatt Isten igazságát hirdesse és gyakorolja az egyházban.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113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 házasság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1. A házasság fogalma</a:t>
            </a:r>
            <a:endParaRPr lang="en-US" b="1" dirty="0"/>
          </a:p>
          <a:p>
            <a:pPr marL="0" indent="0">
              <a:buNone/>
            </a:pPr>
            <a:r>
              <a:rPr lang="hu-HU" b="1" dirty="0" smtClean="0"/>
              <a:t>	1.1</a:t>
            </a:r>
            <a:r>
              <a:rPr lang="hu-HU" b="1" dirty="0"/>
              <a:t>. Problémafelvetés</a:t>
            </a:r>
            <a:endParaRPr lang="en-US" b="1" dirty="0"/>
          </a:p>
          <a:p>
            <a:r>
              <a:rPr lang="hu-HU" dirty="0"/>
              <a:t>A házasság intézménye a nem keresztyén kultúrákban is ismeretes, bár a forma különböző lehet.</a:t>
            </a:r>
            <a:endParaRPr lang="en-US" dirty="0"/>
          </a:p>
          <a:p>
            <a:r>
              <a:rPr lang="hu-HU" dirty="0"/>
              <a:t>A modern, a felvilágosodás által meghatározott természeti rendre visszavezethető házasság-értelmezés szerint a házasság puszta szerződés.</a:t>
            </a:r>
            <a:endParaRPr lang="en-US" dirty="0"/>
          </a:p>
          <a:p>
            <a:r>
              <a:rPr lang="hu-HU" dirty="0"/>
              <a:t>A házasság mint összekötő rend a posztmodern ember számára ismeretlen</a:t>
            </a:r>
            <a:r>
              <a:rPr lang="hu-H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282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hu-HU" b="1" dirty="0"/>
              <a:t>1.2. Az ókori világ és a keresztyénség házassági etikája</a:t>
            </a:r>
            <a:endParaRPr lang="en-US" b="1" dirty="0"/>
          </a:p>
          <a:p>
            <a:pPr lvl="0"/>
            <a:r>
              <a:rPr lang="hu-HU" dirty="0"/>
              <a:t>Az antik </a:t>
            </a:r>
            <a:r>
              <a:rPr lang="hu-HU" b="1" dirty="0"/>
              <a:t>görög</a:t>
            </a:r>
            <a:r>
              <a:rPr lang="hu-HU" dirty="0"/>
              <a:t> kultúrában a szabad férfi több nővel élt együtt: volt egy felesége, akitől gyermekei születtek, s aki a háztartást vezette, egy hetérája, akivel társadalmi és lelki kapcsolatot ápolt, s aki rendszerint másodfeleségnek számított.</a:t>
            </a:r>
            <a:endParaRPr lang="en-US" dirty="0"/>
          </a:p>
          <a:p>
            <a:pPr lvl="0"/>
            <a:r>
              <a:rPr lang="hu-HU" dirty="0"/>
              <a:t>Az ókori </a:t>
            </a:r>
            <a:r>
              <a:rPr lang="hu-HU" b="1" dirty="0"/>
              <a:t>Rómá</a:t>
            </a:r>
            <a:r>
              <a:rPr lang="hu-HU" dirty="0"/>
              <a:t>ban érvényes volt a „</a:t>
            </a:r>
            <a:r>
              <a:rPr lang="hu-HU" dirty="0" err="1"/>
              <a:t>nudud</a:t>
            </a:r>
            <a:r>
              <a:rPr lang="hu-HU" dirty="0"/>
              <a:t> </a:t>
            </a:r>
            <a:r>
              <a:rPr lang="hu-HU" dirty="0" err="1"/>
              <a:t>consensus</a:t>
            </a:r>
            <a:r>
              <a:rPr lang="hu-HU" dirty="0"/>
              <a:t> </a:t>
            </a:r>
            <a:r>
              <a:rPr lang="hu-HU" dirty="0" err="1"/>
              <a:t>facit</a:t>
            </a:r>
            <a:r>
              <a:rPr lang="hu-HU" dirty="0"/>
              <a:t> </a:t>
            </a:r>
            <a:r>
              <a:rPr lang="hu-HU" dirty="0" err="1"/>
              <a:t>nuptias</a:t>
            </a:r>
            <a:r>
              <a:rPr lang="hu-HU" dirty="0"/>
              <a:t>“ alapelve: puszta konszenzus hozza létre a házasságot.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b="1" dirty="0"/>
              <a:t>korai egyház</a:t>
            </a:r>
            <a:r>
              <a:rPr lang="hu-HU" dirty="0"/>
              <a:t> megkövetelte a görög-római kultúra házasság-romboló hatása ellenére is a bibliai házasság- (és család-) értelmezés alapján való életet.</a:t>
            </a:r>
            <a:endParaRPr lang="en-US" dirty="0"/>
          </a:p>
          <a:p>
            <a:r>
              <a:rPr lang="hu-HU" b="1" dirty="0" err="1"/>
              <a:t>Augusztinusz</a:t>
            </a:r>
            <a:r>
              <a:rPr lang="hu-HU" dirty="0"/>
              <a:t> pozitívan értékeli, hogy a házasság legalább három előnnyel bír, azaz fontos: az utódlás, a hűség szempontjából, és megvan az a tulajdonsága, hogy szentség.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22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2. A keresztyén házasság-értelmezés</a:t>
            </a:r>
            <a:endParaRPr lang="en-US" b="1" dirty="0"/>
          </a:p>
          <a:p>
            <a:pPr marL="0" indent="0">
              <a:buNone/>
            </a:pPr>
            <a:r>
              <a:rPr lang="hu-HU" dirty="0" smtClean="0"/>
              <a:t>	Bibliai </a:t>
            </a:r>
            <a:r>
              <a:rPr lang="hu-HU" dirty="0"/>
              <a:t>normák:</a:t>
            </a:r>
            <a:endParaRPr lang="en-US" dirty="0"/>
          </a:p>
          <a:p>
            <a:pPr lvl="0"/>
            <a:r>
              <a:rPr lang="hu-HU" dirty="0"/>
              <a:t>A házasság </a:t>
            </a:r>
            <a:r>
              <a:rPr lang="hu-HU" b="1" dirty="0"/>
              <a:t>élethosszig</a:t>
            </a:r>
            <a:r>
              <a:rPr lang="hu-HU" dirty="0"/>
              <a:t> tart: azaz nem lenne szabad elválni és egymást követően több házasságot kötni.</a:t>
            </a:r>
            <a:endParaRPr lang="en-US" dirty="0"/>
          </a:p>
          <a:p>
            <a:pPr lvl="0"/>
            <a:r>
              <a:rPr lang="hu-HU" b="1" dirty="0"/>
              <a:t>Egynejűség</a:t>
            </a:r>
            <a:r>
              <a:rPr lang="hu-HU" dirty="0"/>
              <a:t>: a házasság lehetőleg egy férfi és egy nő közt jön létre. A poligámia és a poliandria lehetősége kizárt. Isten megengedte az Ószövetségben a többnejűséget is, de Isten teremtő akarata a férfi és nő egynejű házassága. Ez Jézus házasságról szóló tanításaiból is kiérezhető (</a:t>
            </a:r>
            <a:r>
              <a:rPr lang="hu-HU" dirty="0" err="1"/>
              <a:t>Mk</a:t>
            </a:r>
            <a:r>
              <a:rPr lang="hu-HU" dirty="0"/>
              <a:t> 10,7-12 és par.)</a:t>
            </a:r>
            <a:endParaRPr lang="en-US" dirty="0"/>
          </a:p>
          <a:p>
            <a:r>
              <a:rPr lang="hu-HU" dirty="0"/>
              <a:t>A </a:t>
            </a:r>
            <a:r>
              <a:rPr lang="hu-HU" b="1" dirty="0"/>
              <a:t>nemi kapcsolat</a:t>
            </a:r>
            <a:r>
              <a:rPr lang="hu-HU" dirty="0"/>
              <a:t>ban való kiteljesedés: a házasság csak akkor nevezhető házasságnak, ha kiteljesedik a nemi közösségben is. A házasság a nemi kapcsolatra és általa a gyermeknemzésre irányul.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950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2.1. A házasság Isten rendelése és teremtési rend</a:t>
            </a:r>
            <a:endParaRPr lang="en-US" b="1" dirty="0"/>
          </a:p>
          <a:p>
            <a:r>
              <a:rPr lang="hu-HU" dirty="0"/>
              <a:t>A házasság egy olyan egység, melyet a nőhöz való „ragaszkodás“ és az „egy test“ fogalmak fejezhetnek ki. </a:t>
            </a:r>
            <a:r>
              <a:rPr lang="hu-HU" i="1" dirty="0"/>
              <a:t>„Ezért a férfi elhagyja apját és anyját, ragaszkodik feleségéhez, és lesznek egy testté.“</a:t>
            </a:r>
            <a:r>
              <a:rPr lang="hu-HU" dirty="0"/>
              <a:t> (</a:t>
            </a:r>
            <a:r>
              <a:rPr lang="hu-HU" dirty="0" err="1"/>
              <a:t>Gen</a:t>
            </a:r>
            <a:r>
              <a:rPr lang="hu-HU" dirty="0"/>
              <a:t> 2,24)</a:t>
            </a:r>
            <a:endParaRPr lang="en-US" dirty="0"/>
          </a:p>
          <a:p>
            <a:r>
              <a:rPr lang="hu-HU" dirty="0"/>
              <a:t>A házasság nem csak a felek köteléke, hanem mindkettejük kapcsolata egy harmadikkal, egy közössel, egy olyan állapottal, renddel vagy létszerkezettel, amely önmagában felbonthatatlan.</a:t>
            </a:r>
            <a:endParaRPr lang="en-US" dirty="0"/>
          </a:p>
          <a:p>
            <a:r>
              <a:rPr lang="hu-HU" dirty="0"/>
              <a:t>A házasságot mint Istentől rendelt létformát mindig fenyegeti a házasságtörés veszélye, és a házasság felbomlása. Ha a konszenzus felbomlik, a házassági aktust nem gyakorolják, és az életközösség véget ér, nem marad fenn egy a látható valóságon túli „kötelék“ sem.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93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2.2. A házasságkötés nyilvános aktus</a:t>
            </a:r>
            <a:endParaRPr lang="en-US" b="1" dirty="0"/>
          </a:p>
          <a:p>
            <a:pPr lvl="0"/>
            <a:r>
              <a:rPr lang="hu-HU" dirty="0"/>
              <a:t>A házasságkötés nyilvános jellege a </a:t>
            </a:r>
            <a:r>
              <a:rPr lang="hu-HU" b="1" dirty="0"/>
              <a:t>bibliai idők</a:t>
            </a:r>
            <a:r>
              <a:rPr lang="hu-HU" dirty="0"/>
              <a:t>ben azáltal vált valóra, hogy a férfi és a nő egy vagy több tanú jelenlétében eljegyzését kinyilvánította.</a:t>
            </a:r>
            <a:endParaRPr lang="en-US" dirty="0"/>
          </a:p>
          <a:p>
            <a:pPr lvl="0"/>
            <a:r>
              <a:rPr lang="hu-HU" dirty="0"/>
              <a:t>A korai egyház a </a:t>
            </a:r>
            <a:r>
              <a:rPr lang="hu-HU" b="1" dirty="0"/>
              <a:t>pogány világ</a:t>
            </a:r>
            <a:r>
              <a:rPr lang="hu-HU" dirty="0"/>
              <a:t>on belül szembeszáll a házasság könnyű felbomlásával –  egyházi szertartássá teszi.</a:t>
            </a:r>
            <a:endParaRPr lang="en-US" dirty="0"/>
          </a:p>
          <a:p>
            <a:r>
              <a:rPr lang="hu-HU" dirty="0"/>
              <a:t>A </a:t>
            </a:r>
            <a:r>
              <a:rPr lang="hu-HU" b="1" dirty="0"/>
              <a:t>posztmodern kultúra</a:t>
            </a:r>
            <a:r>
              <a:rPr lang="hu-HU" dirty="0"/>
              <a:t> persze alulértékeli a házasságot és annak jelentőségét – a  másfajta együttélési módokat vele egyenértékűnek mondja és </a:t>
            </a:r>
            <a:r>
              <a:rPr lang="hu-HU" dirty="0" smtClean="0"/>
              <a:t>legalizálja.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1052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2.3. A keresztyén házasság „Krisztusban“ köttetik</a:t>
            </a:r>
            <a:endParaRPr lang="en-US" b="1" dirty="0"/>
          </a:p>
          <a:p>
            <a:pPr lvl="0"/>
            <a:r>
              <a:rPr lang="hu-HU" dirty="0"/>
              <a:t>A házasságot az „Úrban“ is meg kell kötni (1Kor 7,39): a házasfelek egymást „Krisztusban“ megigazítottnak ismerik el.</a:t>
            </a:r>
            <a:endParaRPr lang="en-US" dirty="0"/>
          </a:p>
          <a:p>
            <a:pPr lvl="0"/>
            <a:r>
              <a:rPr lang="hu-HU" dirty="0"/>
              <a:t>A katolicizmusban a házasság szentségnek számít, amelyet a házasfelek egymásnak szolgáltatnak ki. Krisztus és az egyház titokzatos egységét reprezentálja.</a:t>
            </a:r>
            <a:endParaRPr lang="en-US" dirty="0"/>
          </a:p>
          <a:p>
            <a:pPr lvl="0"/>
            <a:r>
              <a:rPr lang="hu-HU" dirty="0"/>
              <a:t>A protestantizmus nem ismeri el a házasságot szentségként. Az államhivatalban kötött házasság is házasság, amely Isten előtt is érvényes.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540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2.4. A házasság a férfi és a nő egységéhez </a:t>
            </a:r>
            <a:r>
              <a:rPr lang="hu-HU" b="1" dirty="0" smtClean="0"/>
              <a:t>vezet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új egység létrejöttének előfeltétele, hogy a férfi elhagyja apját és anyját – érett férfi</a:t>
            </a:r>
            <a:r>
              <a:rPr lang="hu-HU" dirty="0" smtClean="0"/>
              <a:t>.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hu-HU" dirty="0"/>
              <a:t>Az egység ragaszkodás - a jó ragasztás egységet hoz létre, amelyet az egyik vagy másik rész sérülése nélkül többé nem lehet feloldani.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299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 házasság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2.5. A házasságra való alkalmasság és a házasság akadályai</a:t>
            </a:r>
            <a:endParaRPr lang="en-US" b="1" dirty="0"/>
          </a:p>
          <a:p>
            <a:pPr marL="0" indent="0">
              <a:buNone/>
            </a:pPr>
            <a:r>
              <a:rPr lang="hu-HU" dirty="0" smtClean="0"/>
              <a:t>A.</a:t>
            </a:r>
            <a:endParaRPr lang="en-US" dirty="0"/>
          </a:p>
          <a:p>
            <a:pPr marL="0" indent="0">
              <a:buNone/>
            </a:pPr>
            <a:r>
              <a:rPr lang="hu-HU" dirty="0"/>
              <a:t>A római katolikus egyházjog CIC </a:t>
            </a:r>
            <a:r>
              <a:rPr lang="hu-HU" dirty="0" err="1"/>
              <a:t>Can</a:t>
            </a:r>
            <a:r>
              <a:rPr lang="hu-HU" dirty="0"/>
              <a:t>. 1095 szerint mindazok a személyek alkalmatlanok a házasságra:</a:t>
            </a:r>
            <a:endParaRPr lang="en-US" dirty="0"/>
          </a:p>
          <a:p>
            <a:pPr lvl="0"/>
            <a:r>
              <a:rPr lang="hu-HU" dirty="0"/>
              <a:t>akiknek nincsenek meg a kellő értelmi képességeik (</a:t>
            </a:r>
            <a:r>
              <a:rPr lang="hu-HU" i="1" dirty="0" err="1"/>
              <a:t>amentia</a:t>
            </a:r>
            <a:r>
              <a:rPr lang="hu-HU" dirty="0"/>
              <a:t>),</a:t>
            </a:r>
            <a:endParaRPr lang="en-US" dirty="0"/>
          </a:p>
          <a:p>
            <a:pPr lvl="0"/>
            <a:r>
              <a:rPr lang="hu-HU" dirty="0"/>
              <a:t>akik alkalmatlanok a házassági jogokhoz és kötelességekhez szükséges döntések meghozatalára, melyeket a feleknek kölcsönösen kell hordozniuk és felvállalniuk (</a:t>
            </a:r>
            <a:r>
              <a:rPr lang="hu-HU" i="1" dirty="0" err="1"/>
              <a:t>defectus</a:t>
            </a:r>
            <a:r>
              <a:rPr lang="hu-HU" i="1" dirty="0"/>
              <a:t> </a:t>
            </a:r>
            <a:r>
              <a:rPr lang="hu-HU" i="1" dirty="0" err="1"/>
              <a:t>discretionis</a:t>
            </a:r>
            <a:r>
              <a:rPr lang="hu-HU" i="1" dirty="0"/>
              <a:t> </a:t>
            </a:r>
            <a:r>
              <a:rPr lang="hu-HU" i="1" dirty="0" err="1"/>
              <a:t>iudicii</a:t>
            </a:r>
            <a:r>
              <a:rPr lang="hu-HU" dirty="0"/>
              <a:t>),</a:t>
            </a:r>
            <a:endParaRPr lang="en-US" dirty="0"/>
          </a:p>
          <a:p>
            <a:pPr lvl="0"/>
            <a:r>
              <a:rPr lang="hu-HU" dirty="0"/>
              <a:t>akik pszichikai állapotuk miatt a házassági kötelességeiket képtelenek ellátni (</a:t>
            </a:r>
            <a:r>
              <a:rPr lang="hu-HU" i="1" dirty="0" err="1"/>
              <a:t>incapacitas</a:t>
            </a:r>
            <a:r>
              <a:rPr lang="hu-HU" dirty="0"/>
              <a:t>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8352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íva">
  <a:themeElements>
    <a:clrScheme name="Exekutíva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ív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ív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</TotalTime>
  <Words>984</Words>
  <Application>Microsoft Office PowerPoint</Application>
  <PresentationFormat>Prezentácia na obrazovke (4:3)</PresentationFormat>
  <Paragraphs>94</Paragraphs>
  <Slides>16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16</vt:i4>
      </vt:variant>
    </vt:vector>
  </HeadingPairs>
  <TitlesOfParts>
    <vt:vector size="17" baseType="lpstr">
      <vt:lpstr>Exekutíva</vt:lpstr>
      <vt:lpstr>A házasság </vt:lpstr>
      <vt:lpstr>A házasság 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  <vt:lpstr>A házasság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házasság</dc:title>
  <dc:creator>user</dc:creator>
  <cp:lastModifiedBy>user</cp:lastModifiedBy>
  <cp:revision>2</cp:revision>
  <dcterms:created xsi:type="dcterms:W3CDTF">2023-12-16T10:11:08Z</dcterms:created>
  <dcterms:modified xsi:type="dcterms:W3CDTF">2023-12-16T21:12:43Z</dcterms:modified>
</cp:coreProperties>
</file>