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sk-SK" smtClean="0"/>
              <a:t>Upravte štýl predlohy podnadpisov</a:t>
            </a:r>
            <a:endParaRPr kumimoji="0" lang="en-US"/>
          </a:p>
        </p:txBody>
      </p:sp>
      <p:sp>
        <p:nvSpPr>
          <p:cNvPr id="28" name="Nadpis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cxnSp>
        <p:nvCxnSpPr>
          <p:cNvPr id="8" name="Rovná spojnica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ovná spojnica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á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Zástupný symbol dátumu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16" name="Zástupný symbol čísla snímky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7" name="Zástupný symbol päty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obsahu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4" name="Zástupný symbol dátumu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15" name="Zástupný symbol čísla snímky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6" name="Zástupný symbol päty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cxnSp>
        <p:nvCxnSpPr>
          <p:cNvPr id="7" name="Rovná spojnica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1" name="Zástupný symbol obsahu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13" name="Zástupný symbol obsahu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32" name="Zástupný symbol obsahu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34" name="Zástupný symbol obsahu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12" name="Zástupný symbol textu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cxnSp>
        <p:nvCxnSpPr>
          <p:cNvPr id="10" name="Rovná spojnica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ovná spojnica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Zástupný symbol obsahu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sk-SK" smtClean="0"/>
              <a:t>Upravte štýl predlohy textu.</a:t>
            </a:r>
          </a:p>
          <a:p>
            <a:pPr lvl="1" eaLnBrk="1" latinLnBrk="0" hangingPunct="1"/>
            <a:r>
              <a:rPr lang="sk-SK" smtClean="0"/>
              <a:t>Druhá úroveň</a:t>
            </a:r>
          </a:p>
          <a:p>
            <a:pPr lvl="2" eaLnBrk="1" latinLnBrk="0" hangingPunct="1"/>
            <a:r>
              <a:rPr lang="sk-SK" smtClean="0"/>
              <a:t>Tretia úroveň</a:t>
            </a:r>
          </a:p>
          <a:p>
            <a:pPr lvl="3" eaLnBrk="1" latinLnBrk="0" hangingPunct="1"/>
            <a:r>
              <a:rPr lang="sk-SK" smtClean="0"/>
              <a:t>Štvrtá úroveň</a:t>
            </a:r>
          </a:p>
          <a:p>
            <a:pPr lvl="4" eaLnBrk="1" latinLnBrk="0" hangingPunct="1"/>
            <a:r>
              <a:rPr lang="sk-SK" smtClean="0"/>
              <a:t>Piata úroveň</a:t>
            </a:r>
            <a:endParaRPr kumimoji="0" lang="en-US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31" name="Nadpis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sk-SK" smtClean="0"/>
              <a:t>Ak chcete pridať obrázok, kliknite na ikonu</a:t>
            </a:r>
            <a:endParaRPr kumimoji="0" lang="en-US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sk-SK" smtClean="0"/>
              <a:t>Upravte štýl predlohy textu.</a:t>
            </a:r>
          </a:p>
        </p:txBody>
      </p:sp>
      <p:sp>
        <p:nvSpPr>
          <p:cNvPr id="8" name="Zástupný symbol dátumu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sk-S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Zástupný symbol textu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sk-SK" smtClean="0"/>
              <a:t>Upravte štýl predlohy textu.</a:t>
            </a:r>
          </a:p>
          <a:p>
            <a:pPr lvl="1" eaLnBrk="1" latinLnBrk="0" hangingPunct="1"/>
            <a:r>
              <a:rPr kumimoji="0" lang="sk-SK" smtClean="0"/>
              <a:t>Druhá úroveň</a:t>
            </a:r>
          </a:p>
          <a:p>
            <a:pPr lvl="2" eaLnBrk="1" latinLnBrk="0" hangingPunct="1"/>
            <a:r>
              <a:rPr kumimoji="0" lang="sk-SK" smtClean="0"/>
              <a:t>Tretia úroveň</a:t>
            </a:r>
          </a:p>
          <a:p>
            <a:pPr lvl="3" eaLnBrk="1" latinLnBrk="0" hangingPunct="1"/>
            <a:r>
              <a:rPr kumimoji="0" lang="sk-SK" smtClean="0"/>
              <a:t>Štvrtá úroveň</a:t>
            </a:r>
          </a:p>
          <a:p>
            <a:pPr lvl="4" eaLnBrk="1" latinLnBrk="0" hangingPunct="1"/>
            <a:r>
              <a:rPr kumimoji="0" lang="sk-SK" smtClean="0"/>
              <a:t>Piata úroveň</a:t>
            </a:r>
            <a:endParaRPr kumimoji="0" lang="en-US"/>
          </a:p>
        </p:txBody>
      </p:sp>
      <p:sp>
        <p:nvSpPr>
          <p:cNvPr id="24" name="Zástupný symbol dátumu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92E2F3-A957-4897-AE39-228CC061DCDB}" type="datetimeFigureOut">
              <a:rPr lang="sk-SK" smtClean="0"/>
              <a:t>22. 12. 2023</a:t>
            </a:fld>
            <a:endParaRPr lang="sk-SK"/>
          </a:p>
        </p:txBody>
      </p:sp>
      <p:sp>
        <p:nvSpPr>
          <p:cNvPr id="10" name="Zástupný symbol päty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sk-SK"/>
          </a:p>
        </p:txBody>
      </p:sp>
      <p:sp>
        <p:nvSpPr>
          <p:cNvPr id="22" name="Zástupný symbol čísla snímky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EC84D80-3779-453A-ADA2-5F0F5F321983}" type="slidenum">
              <a:rPr lang="sk-SK" smtClean="0"/>
              <a:t>‹#›</a:t>
            </a:fld>
            <a:endParaRPr lang="sk-SK"/>
          </a:p>
        </p:txBody>
      </p:sp>
      <p:sp>
        <p:nvSpPr>
          <p:cNvPr id="5" name="Zástupný symbol nadpisu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sk-SK" smtClean="0"/>
              <a:t>Upravte štýly predlohy textu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5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2933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hu-HU" sz="4000" b="1" dirty="0"/>
              <a:t>3. </a:t>
            </a:r>
            <a:r>
              <a:rPr lang="hu-HU" sz="4000" b="1" dirty="0" err="1"/>
              <a:t>Abortus</a:t>
            </a:r>
            <a:r>
              <a:rPr lang="hu-HU" sz="4000" b="1" dirty="0"/>
              <a:t> </a:t>
            </a:r>
            <a:r>
              <a:rPr lang="hu-HU" sz="4000" b="1" dirty="0" err="1"/>
              <a:t>artificialis</a:t>
            </a:r>
            <a:endParaRPr lang="en-US" sz="4000" b="1" dirty="0"/>
          </a:p>
          <a:p>
            <a:pPr marL="0" indent="0">
              <a:buNone/>
            </a:pPr>
            <a:r>
              <a:rPr lang="hu-HU" b="1" dirty="0"/>
              <a:t>3.1. Általános megjegyzések</a:t>
            </a:r>
            <a:endParaRPr lang="en-US" b="1" dirty="0"/>
          </a:p>
          <a:p>
            <a:endParaRPr lang="en-US" dirty="0"/>
          </a:p>
          <a:p>
            <a:pPr lvl="0"/>
            <a:r>
              <a:rPr lang="hu-HU" dirty="0"/>
              <a:t>elvileg az abortusz a meg nem született ember megölése</a:t>
            </a:r>
            <a:endParaRPr lang="en-US" dirty="0"/>
          </a:p>
          <a:p>
            <a:pPr lvl="0"/>
            <a:r>
              <a:rPr lang="hu-HU" dirty="0"/>
              <a:t>kérdésével már a korai egyház is találkozott különféle formában: az abortusz, a csecsemőgyilkosság és a gyermekek elhagyása általános gyakorlat volt az ókorban</a:t>
            </a:r>
            <a:endParaRPr lang="en-US" dirty="0"/>
          </a:p>
          <a:p>
            <a:pPr lvl="0"/>
            <a:r>
              <a:rPr lang="hu-HU" dirty="0"/>
              <a:t>a keresztyén egyház a legkorábbi időktől fogva elutasította az abortuszt, gyilkosságnak minősítette azt</a:t>
            </a:r>
            <a:endParaRPr lang="en-US" dirty="0"/>
          </a:p>
          <a:p>
            <a:pPr lvl="0"/>
            <a:r>
              <a:rPr lang="hu-HU" dirty="0"/>
              <a:t>ugyanakkor elfogadta azt a nézetet, hogy az embrió lelke csak a várandósság folyamán költözik a gyermekbe, és ez a nézet egészen a 17. századig fennmaradt</a:t>
            </a:r>
            <a:endParaRPr lang="en-US" dirty="0"/>
          </a:p>
          <a:p>
            <a:pPr lvl="0"/>
            <a:r>
              <a:rPr lang="hu-HU" dirty="0"/>
              <a:t>e felfogás alapján az embriót kezdetben az anya részének tekintették</a:t>
            </a:r>
            <a:endParaRPr lang="en-US" dirty="0"/>
          </a:p>
          <a:p>
            <a:pPr lvl="0"/>
            <a:r>
              <a:rPr lang="hu-HU" dirty="0"/>
              <a:t>az abortuszt, mint a családtervezés egyik eszközét jelenleg a világ minden részén alkalmazzák</a:t>
            </a:r>
            <a:endParaRPr lang="en-US" dirty="0"/>
          </a:p>
          <a:p>
            <a:r>
              <a:rPr lang="hu-HU" dirty="0"/>
              <a:t>becslések szerint világszerte minden harmadik terhesség művi abortusszal végződik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581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3.2. Az abortusz módszerei</a:t>
            </a:r>
            <a:endParaRPr lang="en-US" b="1" dirty="0"/>
          </a:p>
          <a:p>
            <a:pPr marL="0" indent="0">
              <a:buNone/>
            </a:pPr>
            <a:endParaRPr lang="hu-HU" b="1" dirty="0" smtClean="0"/>
          </a:p>
          <a:p>
            <a:pPr marL="0" indent="0">
              <a:buNone/>
            </a:pPr>
            <a:r>
              <a:rPr lang="hu-HU" sz="2400" b="1" dirty="0" smtClean="0"/>
              <a:t>3.2.1</a:t>
            </a:r>
            <a:r>
              <a:rPr lang="hu-HU" sz="2400" b="1" dirty="0"/>
              <a:t>. A </a:t>
            </a:r>
            <a:r>
              <a:rPr lang="hu-HU" sz="2400" b="1" dirty="0" err="1"/>
              <a:t>nidáció</a:t>
            </a:r>
            <a:r>
              <a:rPr lang="hu-HU" sz="2400" b="1" dirty="0"/>
              <a:t> </a:t>
            </a:r>
            <a:r>
              <a:rPr lang="hu-HU" sz="2400" b="1" dirty="0" smtClean="0"/>
              <a:t>megelőzése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embrió beágyazódásának megakadályozása is az abortusz egyik formája</a:t>
            </a:r>
            <a:endParaRPr lang="en-US" dirty="0"/>
          </a:p>
          <a:p>
            <a:r>
              <a:rPr lang="hu-HU" dirty="0"/>
              <a:t>a büntetőjog nem tartja </a:t>
            </a:r>
            <a:r>
              <a:rPr lang="hu-HU" dirty="0" err="1"/>
              <a:t>terhességmegszakításnak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239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3.2.2. A terhesség 12. hetéig végzett abortuszok</a:t>
            </a:r>
            <a:endParaRPr lang="en-US" b="1" dirty="0"/>
          </a:p>
          <a:p>
            <a:r>
              <a:rPr lang="hu-HU" dirty="0"/>
              <a:t>- vákuumos aspiráció</a:t>
            </a:r>
            <a:endParaRPr lang="en-US" dirty="0"/>
          </a:p>
          <a:p>
            <a:r>
              <a:rPr lang="hu-HU" dirty="0"/>
              <a:t>- kürettálás</a:t>
            </a:r>
            <a:endParaRPr lang="en-US" dirty="0"/>
          </a:p>
          <a:p>
            <a:r>
              <a:rPr lang="hu-HU" dirty="0"/>
              <a:t>- </a:t>
            </a:r>
            <a:r>
              <a:rPr lang="hu-HU" dirty="0" err="1"/>
              <a:t>Mifepristone</a:t>
            </a:r>
            <a:r>
              <a:rPr lang="hu-HU" dirty="0"/>
              <a:t> („abortusz tabletta”)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hu-HU" b="1" dirty="0"/>
              <a:t>3.2.3. Késői abortuszok</a:t>
            </a:r>
            <a:endParaRPr lang="en-US" b="1" dirty="0"/>
          </a:p>
          <a:p>
            <a:r>
              <a:rPr lang="hu-HU" dirty="0"/>
              <a:t>- </a:t>
            </a:r>
            <a:r>
              <a:rPr lang="hu-HU" dirty="0" err="1"/>
              <a:t>prosztaglandinok</a:t>
            </a:r>
            <a:endParaRPr lang="en-US" dirty="0"/>
          </a:p>
          <a:p>
            <a:r>
              <a:rPr lang="hu-HU" dirty="0"/>
              <a:t>- magzatvízbe adott injekció</a:t>
            </a:r>
            <a:endParaRPr lang="en-US" dirty="0"/>
          </a:p>
          <a:p>
            <a:r>
              <a:rPr lang="hu-HU" dirty="0"/>
              <a:t>- a magzat szétvágása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emberi embrió és 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31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3.3. A meg nem született emberi élet védelme, mint a keresztyén etika </a:t>
            </a:r>
            <a:r>
              <a:rPr lang="hu-HU" b="1" dirty="0" smtClean="0"/>
              <a:t>feladata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minden ember életének immanens, visszavonhatatlan méltósága van, korától, egészségi állapotától, testi-lelki képességeitől függetlenül</a:t>
            </a:r>
            <a:endParaRPr lang="en-US" dirty="0"/>
          </a:p>
          <a:p>
            <a:pPr lvl="0"/>
            <a:r>
              <a:rPr lang="hu-HU" dirty="0"/>
              <a:t>ez a méltóság istenképűségén alapul, amely nem szűnik meg az ember bűnössége okán sem</a:t>
            </a:r>
            <a:endParaRPr lang="en-US" dirty="0"/>
          </a:p>
          <a:p>
            <a:r>
              <a:rPr lang="hu-HU" dirty="0"/>
              <a:t>a bűncselekményből fogant gyermek is ember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emberi embrió és 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28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3.3.1. Az abortusz </a:t>
            </a:r>
            <a:r>
              <a:rPr lang="hu-HU" b="1" dirty="0" smtClean="0"/>
              <a:t>következményei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 fejlett országokban egy nő számára a </a:t>
            </a:r>
            <a:r>
              <a:rPr lang="hu-HU" dirty="0" err="1"/>
              <a:t>terhességmegszakítás</a:t>
            </a:r>
            <a:r>
              <a:rPr lang="hu-HU" dirty="0"/>
              <a:t> viszonylag alacsony kockázattal jár</a:t>
            </a:r>
            <a:endParaRPr lang="en-US" dirty="0"/>
          </a:p>
          <a:p>
            <a:pPr lvl="0"/>
            <a:r>
              <a:rPr lang="hu-HU" dirty="0"/>
              <a:t>a harmadik világ országaiban évente körülbelül 70 000 nő hal meg abortusz következtében</a:t>
            </a:r>
            <a:endParaRPr lang="en-US" dirty="0"/>
          </a:p>
          <a:p>
            <a:pPr lvl="0"/>
            <a:r>
              <a:rPr lang="hu-HU" dirty="0"/>
              <a:t>az abortusz a nő vallási elkötelezettségétől függetlenül is egy </a:t>
            </a:r>
            <a:r>
              <a:rPr lang="hu-HU" dirty="0" err="1"/>
              <a:t>neurokémiai</a:t>
            </a:r>
            <a:r>
              <a:rPr lang="hu-HU" dirty="0"/>
              <a:t> krízis</a:t>
            </a:r>
            <a:endParaRPr lang="en-US" dirty="0"/>
          </a:p>
          <a:p>
            <a:pPr lvl="0"/>
            <a:r>
              <a:rPr lang="hu-HU" dirty="0"/>
              <a:t>a következmények köztudottan lelkiismeret-furdalás és bűntudat, depresszió, szorongás, önvád, hangulati ingadozások, motiválatlan sírás, rémálmok, stb.</a:t>
            </a:r>
            <a:endParaRPr lang="en-US" dirty="0"/>
          </a:p>
          <a:p>
            <a:r>
              <a:rPr lang="hu-HU" dirty="0"/>
              <a:t>teológiai szempontból az abortuszt elkövető nő a lelkiismerete ellen cselekszik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emberi embrió és 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60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obsah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hu-HU" b="1" dirty="0"/>
              <a:t>3.3.2. Alapvető </a:t>
            </a:r>
            <a:r>
              <a:rPr lang="hu-HU" b="1" dirty="0" smtClean="0"/>
              <a:t>megfontolások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gnosztikus vonások: a meg nem született élethez való viszonyulás</a:t>
            </a:r>
            <a:endParaRPr lang="en-US" dirty="0"/>
          </a:p>
          <a:p>
            <a:pPr lvl="0"/>
            <a:r>
              <a:rPr lang="hu-HU" dirty="0"/>
              <a:t>az abortusz elutasítását össze kell kapcsolni a házastársi hűség és gondoskodás igényével</a:t>
            </a:r>
            <a:endParaRPr lang="en-US" dirty="0"/>
          </a:p>
          <a:p>
            <a:pPr lvl="0"/>
            <a:r>
              <a:rPr lang="hu-HU" dirty="0"/>
              <a:t>a várandós nőnek </a:t>
            </a:r>
            <a:r>
              <a:rPr lang="hu-HU" dirty="0" err="1"/>
              <a:t>pszichoszociális</a:t>
            </a:r>
            <a:r>
              <a:rPr lang="hu-HU" dirty="0"/>
              <a:t> szabadságot kell biztosítani a gyermek kihordásához</a:t>
            </a:r>
            <a:endParaRPr lang="en-US" dirty="0"/>
          </a:p>
          <a:p>
            <a:pPr lvl="0"/>
            <a:r>
              <a:rPr lang="hu-HU" dirty="0"/>
              <a:t>a házasság előtti vagy házasságon kívüli terhesség nélküli társadalom illúzió</a:t>
            </a:r>
            <a:endParaRPr lang="en-US" dirty="0"/>
          </a:p>
          <a:p>
            <a:r>
              <a:rPr lang="hu-HU" dirty="0"/>
              <a:t>az abortusz a Teremtő Istenbe vetett bizalom hiányának kifejeződéseként is felfogható</a:t>
            </a:r>
            <a:endParaRPr lang="en-US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Az emberi embrió és 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69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hu-HU" b="1" dirty="0" smtClean="0"/>
          </a:p>
          <a:p>
            <a:pPr marL="0" indent="0">
              <a:buNone/>
            </a:pPr>
            <a:r>
              <a:rPr lang="hu-HU" b="1" dirty="0" smtClean="0"/>
              <a:t>1. Az </a:t>
            </a:r>
            <a:r>
              <a:rPr lang="hu-HU" b="1" dirty="0"/>
              <a:t>embrió mint </a:t>
            </a:r>
            <a:r>
              <a:rPr lang="hu-HU" b="1" dirty="0" smtClean="0"/>
              <a:t>ember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attól a pillanattól kezdve, hogy a petesejt és a hímivarsejt egyesül, az ember önálló lény</a:t>
            </a:r>
            <a:endParaRPr lang="en-US" dirty="0"/>
          </a:p>
          <a:p>
            <a:pPr lvl="0"/>
            <a:r>
              <a:rPr lang="hu-HU" dirty="0"/>
              <a:t>az embrió emberi méltósággal bír, és akit védeni lehet és kell is</a:t>
            </a:r>
            <a:endParaRPr lang="en-US" dirty="0"/>
          </a:p>
          <a:p>
            <a:pPr lvl="0"/>
            <a:r>
              <a:rPr lang="hu-HU" dirty="0"/>
              <a:t>élő emberi egyeddel van dolgunk, akiknek egyénisége objektív, felismerhető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33770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2. Az emberi embrió mint tárgy</a:t>
            </a:r>
            <a:endParaRPr lang="en-US" b="1" dirty="0"/>
          </a:p>
          <a:p>
            <a:pPr marL="0" indent="0">
              <a:buNone/>
            </a:pPr>
            <a:r>
              <a:rPr lang="hu-HU" b="1" dirty="0"/>
              <a:t>2.1. Embriókutatás</a:t>
            </a:r>
            <a:endParaRPr lang="en-US" b="1" dirty="0"/>
          </a:p>
          <a:p>
            <a:pPr lvl="0"/>
            <a:r>
              <a:rPr lang="hu-HU" dirty="0"/>
              <a:t>a tudomány számára az embrió kiváló kutatási tárgy</a:t>
            </a:r>
            <a:endParaRPr lang="en-US" dirty="0"/>
          </a:p>
          <a:p>
            <a:pPr lvl="0"/>
            <a:r>
              <a:rPr lang="hu-HU" dirty="0"/>
              <a:t>indokolt-e ennek az emberi lénynek áruvá vagy tudományos kutatás tárggyá minősítése</a:t>
            </a:r>
            <a:endParaRPr lang="en-US" dirty="0"/>
          </a:p>
          <a:p>
            <a:pPr lvl="0"/>
            <a:r>
              <a:rPr lang="hu-HU" dirty="0"/>
              <a:t>az </a:t>
            </a:r>
            <a:r>
              <a:rPr lang="hu-HU" dirty="0" err="1"/>
              <a:t>in</a:t>
            </a:r>
            <a:r>
              <a:rPr lang="hu-HU" dirty="0"/>
              <a:t> vitro megtermékenyítéskor „felesleges” embriók fogannak meg</a:t>
            </a:r>
            <a:endParaRPr lang="en-US" dirty="0"/>
          </a:p>
          <a:p>
            <a:pPr lvl="0"/>
            <a:r>
              <a:rPr lang="hu-HU" dirty="0"/>
              <a:t>probléma, ha kutatási célokra az embriókat nyilvánvalóan mesterségesen hozzák létre</a:t>
            </a:r>
            <a:endParaRPr lang="en-US" dirty="0"/>
          </a:p>
          <a:p>
            <a:pPr lvl="0"/>
            <a:r>
              <a:rPr lang="hu-HU" dirty="0"/>
              <a:t>az EU tagországaiban nagyon eltérő a jogi szabályozás (vagy hiányzik) az embriókutatás </a:t>
            </a:r>
            <a:r>
              <a:rPr lang="hu-HU" dirty="0" smtClean="0"/>
              <a:t>területén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5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8457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hu-HU" b="1" dirty="0"/>
              <a:t>2.2. Embriók és </a:t>
            </a:r>
            <a:r>
              <a:rPr lang="hu-HU" b="1" dirty="0" smtClean="0"/>
              <a:t>őssejtek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őssejtek a szervezet fejlődésének korai szakaszából származó sejtek</a:t>
            </a:r>
            <a:endParaRPr lang="en-US" dirty="0"/>
          </a:p>
          <a:p>
            <a:pPr lvl="0"/>
            <a:r>
              <a:rPr lang="hu-HU" dirty="0"/>
              <a:t>az a tény, hogy az őssejtek képesek gyorsan osztódni, de még nem teljesen differenciáltak</a:t>
            </a:r>
            <a:endParaRPr lang="en-US" dirty="0"/>
          </a:p>
          <a:p>
            <a:pPr lvl="0"/>
            <a:r>
              <a:rPr lang="hu-HU" dirty="0"/>
              <a:t>az őssejtek kinyerésének módjai: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/>
              <a:t>embriókból származó őssejtek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/>
              <a:t>abortált magzatokból származó őssejtek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/>
              <a:t>felnőtt őssejtek</a:t>
            </a:r>
            <a:endParaRPr lang="en-US" dirty="0"/>
          </a:p>
          <a:p>
            <a:pPr lvl="0"/>
            <a:r>
              <a:rPr lang="hu-HU" dirty="0"/>
              <a:t>az </a:t>
            </a:r>
            <a:r>
              <a:rPr lang="hu-HU" dirty="0" err="1"/>
              <a:t>őssejtterápia</a:t>
            </a:r>
            <a:r>
              <a:rPr lang="hu-HU" dirty="0"/>
              <a:t> fő problémája, hasonlóan a szervátültetéshez, az, hogy az idegen őssejteket a páciens immunrendszere idegen testként azonosítja, és elutasítja</a:t>
            </a:r>
            <a:endParaRPr lang="en-US" dirty="0"/>
          </a:p>
          <a:p>
            <a:pPr lvl="0"/>
            <a:r>
              <a:rPr lang="hu-HU" dirty="0"/>
              <a:t>az egyik megoldást a terápiában a páciens klónja jelentené</a:t>
            </a:r>
            <a:endParaRPr lang="en-US" dirty="0"/>
          </a:p>
          <a:p>
            <a:r>
              <a:rPr lang="hu-HU" dirty="0"/>
              <a:t>a klón gyakorlatilag egy embrió, amely a méhben emberi lénnyé fejlődhetne, de amikor eltávolítják belőle az őssejteket, meghal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72344"/>
          </a:xfrm>
        </p:spPr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01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2.3. Az etikai probléma: fogyasztói </a:t>
            </a:r>
            <a:r>
              <a:rPr lang="hu-HU" b="1" dirty="0" smtClean="0"/>
              <a:t>embriókutatás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erkölcsileg indokolt-e egy lehetséges élet elpusztítása azért, hogy egy másikat meg tudjunk gyógyítani</a:t>
            </a:r>
            <a:endParaRPr lang="en-US" dirty="0"/>
          </a:p>
          <a:p>
            <a:pPr lvl="0"/>
            <a:r>
              <a:rPr lang="hu-HU" dirty="0"/>
              <a:t>a katolikus egyház helyesen tanítja, hogy az embrió a fogantatás pillanatától kezdve ember</a:t>
            </a:r>
            <a:endParaRPr lang="en-US" dirty="0"/>
          </a:p>
          <a:p>
            <a:pPr lvl="0"/>
            <a:r>
              <a:rPr lang="hu-HU" dirty="0"/>
              <a:t>a protestáns egyház általában nem helyesli a tudományos kutatás leállítását, de az emberi jogok megsértésének veszélyét maga is felismeri az embrionális őssejt kutatásban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172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013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hu-HU" b="1" dirty="0"/>
              <a:t>2.4. </a:t>
            </a:r>
            <a:r>
              <a:rPr lang="hu-HU" b="1" dirty="0" err="1"/>
              <a:t>In</a:t>
            </a:r>
            <a:r>
              <a:rPr lang="hu-HU" b="1" dirty="0"/>
              <a:t> vitro megtermékenyítés (IVF</a:t>
            </a:r>
            <a:r>
              <a:rPr lang="hu-HU" b="1" dirty="0" smtClean="0"/>
              <a:t>)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IVF során hormonokkal több petesejtet érlelnek be</a:t>
            </a:r>
            <a:endParaRPr lang="en-US" dirty="0"/>
          </a:p>
          <a:p>
            <a:pPr lvl="0"/>
            <a:r>
              <a:rPr lang="hu-HU" dirty="0"/>
              <a:t>a kinyert petéket kémcsőben („</a:t>
            </a:r>
            <a:r>
              <a:rPr lang="hu-HU" dirty="0" err="1"/>
              <a:t>in</a:t>
            </a:r>
            <a:r>
              <a:rPr lang="hu-HU" dirty="0"/>
              <a:t> vitro”) termékenyítik meg</a:t>
            </a:r>
            <a:endParaRPr lang="en-US" dirty="0"/>
          </a:p>
          <a:p>
            <a:pPr lvl="0"/>
            <a:r>
              <a:rPr lang="hu-HU" dirty="0"/>
              <a:t>a keletkező zigótákat inkubátorban fejlesztik tovább, és tulajdonságaikat ellenőrzik</a:t>
            </a:r>
            <a:endParaRPr lang="en-US" dirty="0"/>
          </a:p>
          <a:p>
            <a:pPr lvl="0"/>
            <a:r>
              <a:rPr lang="hu-HU" dirty="0"/>
              <a:t>beültetés után a kihordás aránya 40%</a:t>
            </a:r>
            <a:endParaRPr lang="en-US" dirty="0"/>
          </a:p>
          <a:p>
            <a:pPr lvl="0"/>
            <a:r>
              <a:rPr lang="hu-HU" dirty="0"/>
              <a:t>a fennmaradó embriókat lefagyasztva tárolhatják a későbbi terhességek céljából, továbbadományozhatják, illetve felajánlhatják kutatási célokra</a:t>
            </a:r>
            <a:endParaRPr lang="en-US" dirty="0"/>
          </a:p>
          <a:p>
            <a:pPr lvl="0"/>
            <a:r>
              <a:rPr lang="hu-HU" dirty="0"/>
              <a:t>etikailag nem kifogásolható az </a:t>
            </a:r>
            <a:r>
              <a:rPr lang="hu-HU" dirty="0" err="1"/>
              <a:t>in</a:t>
            </a:r>
            <a:r>
              <a:rPr lang="hu-HU" dirty="0"/>
              <a:t> vivo homológ megtermékenyítés</a:t>
            </a:r>
            <a:endParaRPr lang="en-US" dirty="0"/>
          </a:p>
          <a:p>
            <a:pPr lvl="0"/>
            <a:r>
              <a:rPr lang="hu-HU" dirty="0"/>
              <a:t>akik nem ellenzik az </a:t>
            </a:r>
            <a:r>
              <a:rPr lang="hu-HU" dirty="0" err="1"/>
              <a:t>IVF-et</a:t>
            </a:r>
            <a:r>
              <a:rPr lang="hu-HU" dirty="0"/>
              <a:t>, különbséget tesznek a meghalni hagyás és az ölés között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95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733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hu-HU" b="1" dirty="0"/>
              <a:t>2.5. </a:t>
            </a:r>
            <a:r>
              <a:rPr lang="hu-HU" b="1" dirty="0" err="1"/>
              <a:t>Preimplantációs</a:t>
            </a:r>
            <a:r>
              <a:rPr lang="hu-HU" b="1" dirty="0"/>
              <a:t> genetikai diagnózis (PGD</a:t>
            </a:r>
            <a:r>
              <a:rPr lang="hu-HU" b="1" dirty="0" smtClean="0"/>
              <a:t>)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az embrió megvizsgálása a méhbe való beültetés előtt</a:t>
            </a:r>
            <a:endParaRPr lang="en-US" dirty="0"/>
          </a:p>
          <a:p>
            <a:pPr lvl="0"/>
            <a:r>
              <a:rPr lang="hu-HU" dirty="0"/>
              <a:t>csak az embrió legkorábbi szakaszában engedélyezett, mindaddig, amíg minden sejt </a:t>
            </a:r>
            <a:r>
              <a:rPr lang="hu-HU" dirty="0" err="1"/>
              <a:t>totipotens</a:t>
            </a:r>
            <a:endParaRPr lang="en-US" dirty="0"/>
          </a:p>
          <a:p>
            <a:pPr lvl="0"/>
            <a:r>
              <a:rPr lang="hu-HU" dirty="0"/>
              <a:t>etikai probléma a szelekció, amelyben az orvos dönt az embrió életéről</a:t>
            </a:r>
            <a:endParaRPr lang="en-US" dirty="0"/>
          </a:p>
          <a:p>
            <a:pPr lvl="0"/>
            <a:r>
              <a:rPr lang="hu-HU" dirty="0"/>
              <a:t>a felesleges embriók elpusztítása haszonszerzési célokkal, tudatosan történik</a:t>
            </a:r>
            <a:endParaRPr lang="en-US" dirty="0"/>
          </a:p>
          <a:p>
            <a:pPr lvl="0"/>
            <a:r>
              <a:rPr lang="hu-HU" dirty="0"/>
              <a:t>nem létezik egészséges gyermekhez való jog</a:t>
            </a:r>
            <a:endParaRPr lang="en-US" dirty="0"/>
          </a:p>
          <a:p>
            <a:pPr lvl="0"/>
            <a:r>
              <a:rPr lang="hu-HU" dirty="0"/>
              <a:t>az egészséges gyermek utáni vágy nem írhatja felül az embrió élethez való jogát</a:t>
            </a:r>
            <a:endParaRPr lang="en-US" dirty="0"/>
          </a:p>
          <a:p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4906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u-HU" b="1" dirty="0"/>
              <a:t>2.6. </a:t>
            </a:r>
            <a:r>
              <a:rPr lang="hu-HU" b="1" dirty="0" err="1"/>
              <a:t>Prenatális</a:t>
            </a:r>
            <a:r>
              <a:rPr lang="hu-HU" b="1" dirty="0"/>
              <a:t> diagnózis (PND</a:t>
            </a:r>
            <a:r>
              <a:rPr lang="hu-HU" b="1" dirty="0" smtClean="0"/>
              <a:t>)</a:t>
            </a:r>
          </a:p>
          <a:p>
            <a:pPr marL="0" indent="0">
              <a:buNone/>
            </a:pPr>
            <a:endParaRPr lang="en-US" b="1" dirty="0"/>
          </a:p>
          <a:p>
            <a:pPr lvl="0"/>
            <a:r>
              <a:rPr lang="hu-HU" dirty="0"/>
              <a:t>célja a magzat rendellenes fejlődésének vagy működési zavarainak kimutatása</a:t>
            </a:r>
            <a:endParaRPr lang="en-US" dirty="0"/>
          </a:p>
          <a:p>
            <a:pPr lvl="0"/>
            <a:r>
              <a:rPr lang="hu-HU" dirty="0"/>
              <a:t>standard ma már az ultrahang vizsgálat</a:t>
            </a:r>
            <a:endParaRPr lang="en-US" dirty="0"/>
          </a:p>
          <a:p>
            <a:pPr lvl="0"/>
            <a:r>
              <a:rPr lang="hu-HU" dirty="0"/>
              <a:t>kockázatmentes az úgynevezett tripla teszt is</a:t>
            </a:r>
            <a:endParaRPr lang="en-US" dirty="0"/>
          </a:p>
          <a:p>
            <a:pPr lvl="0"/>
            <a:r>
              <a:rPr lang="hu-HU" dirty="0"/>
              <a:t>sok esetben kiválthatják az </a:t>
            </a:r>
            <a:r>
              <a:rPr lang="hu-HU" dirty="0" err="1"/>
              <a:t>invazív</a:t>
            </a:r>
            <a:r>
              <a:rPr lang="hu-HU" dirty="0"/>
              <a:t> vizsgálatokat</a:t>
            </a:r>
            <a:endParaRPr lang="en-US" dirty="0"/>
          </a:p>
          <a:p>
            <a:r>
              <a:rPr lang="hu-HU" dirty="0"/>
              <a:t>az </a:t>
            </a:r>
            <a:r>
              <a:rPr lang="hu-HU" dirty="0" err="1"/>
              <a:t>invazív</a:t>
            </a:r>
            <a:r>
              <a:rPr lang="hu-HU" dirty="0"/>
              <a:t> PND során a gyermek sejtjeit távolítják el – ezek az eljárások nem fájdalmasak, de a koraszülés vagy a vetélés kockázatával járnak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14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dirty="0"/>
              <a:t>a beavatkozás háromféleképpen történhet: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a</a:t>
            </a:r>
            <a:r>
              <a:rPr lang="hu-HU" dirty="0" err="1" smtClean="0"/>
              <a:t>mniocentézis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k</a:t>
            </a:r>
            <a:r>
              <a:rPr lang="hu-HU" dirty="0" err="1" smtClean="0"/>
              <a:t>orionboholy-mintavétel</a:t>
            </a:r>
            <a:endParaRPr lang="en-US" dirty="0"/>
          </a:p>
          <a:p>
            <a:pPr marL="0" indent="0">
              <a:buNone/>
            </a:pPr>
            <a:r>
              <a:rPr lang="hu-HU" dirty="0" smtClean="0"/>
              <a:t>	- </a:t>
            </a:r>
            <a:r>
              <a:rPr lang="hu-HU" dirty="0" err="1"/>
              <a:t>c</a:t>
            </a:r>
            <a:r>
              <a:rPr lang="hu-HU" dirty="0" err="1" smtClean="0"/>
              <a:t>ordocentesis</a:t>
            </a:r>
            <a:endParaRPr lang="en-US" dirty="0"/>
          </a:p>
          <a:p>
            <a:pPr lvl="0"/>
            <a:r>
              <a:rPr lang="hu-HU" dirty="0"/>
              <a:t>etikai problémát jelent, hogy a társadalom egyre kevésbé hajlandó a fogyatékos gyermekek finanszírozására</a:t>
            </a:r>
            <a:endParaRPr lang="en-US" dirty="0"/>
          </a:p>
          <a:p>
            <a:r>
              <a:rPr lang="hu-HU" dirty="0"/>
              <a:t>a keresztény etika nem helyeselheti a magzat megölését, hacsak a terhesség közvetlenül nem veszélyezteti az anya életét</a:t>
            </a:r>
            <a:endParaRPr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dirty="0"/>
              <a:t>Az emberi embrió és </a:t>
            </a:r>
            <a:r>
              <a:rPr lang="hu-HU" dirty="0" smtClean="0"/>
              <a:t>ellenségei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24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ier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i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46</TotalTime>
  <Words>854</Words>
  <Application>Microsoft Office PowerPoint</Application>
  <PresentationFormat>Prezentácia na obrazovke (4:3)</PresentationFormat>
  <Paragraphs>118</Paragraphs>
  <Slides>15</Slides>
  <Notes>0</Notes>
  <HiddenSlides>0</HiddenSlides>
  <MMClips>0</MMClips>
  <ScaleCrop>false</ScaleCrop>
  <HeadingPairs>
    <vt:vector size="4" baseType="variant">
      <vt:variant>
        <vt:lpstr>Motív</vt:lpstr>
      </vt:variant>
      <vt:variant>
        <vt:i4>1</vt:i4>
      </vt:variant>
      <vt:variant>
        <vt:lpstr>Nadpisy snímok</vt:lpstr>
      </vt:variant>
      <vt:variant>
        <vt:i4>15</vt:i4>
      </vt:variant>
    </vt:vector>
  </HeadingPairs>
  <TitlesOfParts>
    <vt:vector size="16" baseType="lpstr">
      <vt:lpstr>Papier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  <vt:lpstr>Az emberi embrió és ellenségei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 emberi embrió és ellenségei</dc:title>
  <dc:creator>user</dc:creator>
  <cp:lastModifiedBy>user</cp:lastModifiedBy>
  <cp:revision>3</cp:revision>
  <dcterms:created xsi:type="dcterms:W3CDTF">2023-12-22T14:01:55Z</dcterms:created>
  <dcterms:modified xsi:type="dcterms:W3CDTF">2023-12-22T14:58:35Z</dcterms:modified>
</cp:coreProperties>
</file>