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Nadpis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22" name="Podnadpis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20" name="Zástupný symbol päty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10" name="Zástupný symbol čísla snímky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Ová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á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ĺžnik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Obdĺžnik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á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á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ĺžnik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6" name="Obdĺžnik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Obdĺžnik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9" name="Vývojový diagram: proce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Vývojový diagram: proce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oláč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á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Prstenec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ĺžnik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Zástupný symbol nadpisu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Zástupný symbol textu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24" name="Zástupný symbol dátumu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sk-SK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5" name="Obdĺžnik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996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hu-HU" b="1" dirty="0"/>
              <a:t>1. Mi a szervátültetés?</a:t>
            </a:r>
            <a:endParaRPr lang="en-US" b="1" dirty="0"/>
          </a:p>
          <a:p>
            <a:pPr marL="82296" indent="0">
              <a:buNone/>
            </a:pPr>
            <a:r>
              <a:rPr lang="hu-HU" b="1" dirty="0"/>
              <a:t>1.1. Tények és számok</a:t>
            </a:r>
            <a:endParaRPr lang="en-US" b="1" dirty="0"/>
          </a:p>
          <a:p>
            <a:r>
              <a:rPr lang="hu-HU" dirty="0"/>
              <a:t>1933 Első veseátültetés egy elhunyt donortól </a:t>
            </a:r>
            <a:endParaRPr lang="en-US" dirty="0"/>
          </a:p>
          <a:p>
            <a:r>
              <a:rPr lang="hu-HU" dirty="0"/>
              <a:t>1952 Az első veseátültetés élő donortól </a:t>
            </a:r>
            <a:endParaRPr lang="en-US" dirty="0"/>
          </a:p>
          <a:p>
            <a:r>
              <a:rPr lang="hu-HU" dirty="0"/>
              <a:t>1963 Első </a:t>
            </a:r>
            <a:r>
              <a:rPr lang="hu-HU" dirty="0" err="1"/>
              <a:t>xenotranszplantáció</a:t>
            </a:r>
            <a:endParaRPr lang="en-US" dirty="0"/>
          </a:p>
          <a:p>
            <a:r>
              <a:rPr lang="hu-HU" dirty="0"/>
              <a:t>1967 Első szívátültetés</a:t>
            </a:r>
            <a:endParaRPr lang="en-US" dirty="0"/>
          </a:p>
          <a:p>
            <a:r>
              <a:rPr lang="hu-HU" dirty="0"/>
              <a:t>1978 Első vese- és </a:t>
            </a:r>
            <a:r>
              <a:rPr lang="hu-HU" dirty="0" err="1"/>
              <a:t>Langerhans-sziget</a:t>
            </a:r>
            <a:r>
              <a:rPr lang="hu-HU" dirty="0"/>
              <a:t> átültetés</a:t>
            </a:r>
            <a:endParaRPr lang="en-US" dirty="0"/>
          </a:p>
          <a:p>
            <a:r>
              <a:rPr lang="hu-HU" dirty="0"/>
              <a:t>1999 Műszív és akkumulátora első beültetése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116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hu-HU" dirty="0"/>
              <a:t>transzplantáció során általában egészséges szerveket vagy sejteket távolítanak el az „agyhalál” állapotában fekvő emberből (donor), és átültetik egy másik személy testébe (recipiens)</a:t>
            </a:r>
            <a:endParaRPr lang="en-US" dirty="0"/>
          </a:p>
          <a:p>
            <a:pPr lvl="0"/>
            <a:r>
              <a:rPr lang="hu-HU" dirty="0"/>
              <a:t>élődonoros transzplantáció esetén egy élő személy adományozza szervét vagy szervrészeit</a:t>
            </a:r>
            <a:endParaRPr lang="en-US" dirty="0"/>
          </a:p>
          <a:p>
            <a:pPr lvl="0"/>
            <a:r>
              <a:rPr lang="hu-HU" dirty="0"/>
              <a:t>a </a:t>
            </a:r>
            <a:r>
              <a:rPr lang="hu-HU" dirty="0" err="1"/>
              <a:t>xenotranszplantáció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szöveteknek vagy szerveknek egyik fajról a másikra történő átvitele</a:t>
            </a:r>
            <a:endParaRPr lang="en-US" dirty="0"/>
          </a:p>
          <a:p>
            <a:pPr marL="82296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942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hu-HU" sz="4000" b="1" dirty="0"/>
              <a:t>1.2. </a:t>
            </a:r>
            <a:r>
              <a:rPr lang="hu-HU" sz="4000" b="1" dirty="0" smtClean="0"/>
              <a:t>Követelmények</a:t>
            </a:r>
          </a:p>
          <a:p>
            <a:pPr marL="82296" indent="0">
              <a:buNone/>
            </a:pPr>
            <a:endParaRPr lang="en-US" sz="4000" b="1" dirty="0"/>
          </a:p>
          <a:p>
            <a:pPr marL="82296" indent="0">
              <a:buNone/>
            </a:pPr>
            <a:r>
              <a:rPr lang="hu-HU" b="1" dirty="0"/>
              <a:t>1.2.1. Egészségügyi követelmények</a:t>
            </a:r>
            <a:endParaRPr lang="en-US" b="1" dirty="0"/>
          </a:p>
          <a:p>
            <a:r>
              <a:rPr lang="hu-HU" dirty="0" smtClean="0"/>
              <a:t> </a:t>
            </a:r>
            <a:r>
              <a:rPr lang="hu-HU" dirty="0"/>
              <a:t>a donor esetében: a donornál két speciálisan képzett orvosnak egymástól függetlenül kell az agyhalált diagnosztizálnia</a:t>
            </a:r>
            <a:endParaRPr lang="en-US" dirty="0"/>
          </a:p>
          <a:p>
            <a:r>
              <a:rPr lang="hu-HU" dirty="0" smtClean="0"/>
              <a:t>a </a:t>
            </a:r>
            <a:r>
              <a:rPr lang="hu-HU" dirty="0"/>
              <a:t>recipiens számára: a recipiens szöveti jellemzőinek és vércsoportjának optimálisan kell illeszkednie a donorhoz</a:t>
            </a:r>
            <a:endParaRPr lang="en-US" dirty="0"/>
          </a:p>
          <a:p>
            <a:pPr marL="82296" indent="0">
              <a:buNone/>
            </a:pPr>
            <a:r>
              <a:rPr lang="hu-HU" dirty="0"/>
              <a:t> </a:t>
            </a:r>
            <a:endParaRPr lang="en-US" dirty="0"/>
          </a:p>
          <a:p>
            <a:r>
              <a:rPr lang="hu-HU" b="1" dirty="0"/>
              <a:t>1.2.2. Jogi követelmények</a:t>
            </a:r>
            <a:endParaRPr lang="en-US" b="1" dirty="0"/>
          </a:p>
          <a:p>
            <a:pPr lvl="0"/>
            <a:r>
              <a:rPr lang="hu-HU" dirty="0"/>
              <a:t>a modern társadalom nagyra értékeli az egyén szabadságát</a:t>
            </a:r>
            <a:endParaRPr lang="en-US" dirty="0"/>
          </a:p>
          <a:p>
            <a:pPr lvl="0"/>
            <a:r>
              <a:rPr lang="hu-HU" dirty="0"/>
              <a:t>donációs kártya/nyilatkozat</a:t>
            </a:r>
            <a:endParaRPr lang="en-US" dirty="0"/>
          </a:p>
          <a:p>
            <a:r>
              <a:rPr lang="hu-HU" dirty="0"/>
              <a:t>az orvosok kikérdezik a hozzátartozókat az elhunyt feltételezett szándékáról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5813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hu-HU" b="1" dirty="0"/>
              <a:t>1.3. A fő orvosi </a:t>
            </a:r>
            <a:r>
              <a:rPr lang="hu-HU" b="1" dirty="0" smtClean="0"/>
              <a:t>problémák</a:t>
            </a:r>
          </a:p>
          <a:p>
            <a:pPr marL="82296" indent="0">
              <a:buNone/>
            </a:pPr>
            <a:endParaRPr lang="en-US" b="1" dirty="0"/>
          </a:p>
          <a:p>
            <a:pPr marL="82296" indent="0">
              <a:buNone/>
            </a:pPr>
            <a:r>
              <a:rPr lang="hu-HU" dirty="0"/>
              <a:t>	</a:t>
            </a:r>
            <a:r>
              <a:rPr lang="hu-HU" dirty="0" smtClean="0"/>
              <a:t>(</a:t>
            </a:r>
            <a:r>
              <a:rPr lang="hu-HU" dirty="0"/>
              <a:t>1) a kilökődési reakció</a:t>
            </a:r>
            <a:endParaRPr lang="en-US" dirty="0"/>
          </a:p>
          <a:p>
            <a:pPr marL="82296" indent="0">
              <a:buNone/>
            </a:pPr>
            <a:r>
              <a:rPr lang="hu-HU" dirty="0"/>
              <a:t>	</a:t>
            </a:r>
            <a:r>
              <a:rPr lang="hu-HU" dirty="0" smtClean="0"/>
              <a:t>(</a:t>
            </a:r>
            <a:r>
              <a:rPr lang="hu-HU" dirty="0"/>
              <a:t>2) a </a:t>
            </a:r>
            <a:r>
              <a:rPr lang="hu-HU" dirty="0" err="1"/>
              <a:t>posztoperatív</a:t>
            </a:r>
            <a:r>
              <a:rPr lang="hu-HU" dirty="0"/>
              <a:t> szakasz fertőzései</a:t>
            </a:r>
            <a:endParaRPr lang="en-US" dirty="0"/>
          </a:p>
          <a:p>
            <a:pPr marL="82296" indent="0">
              <a:buNone/>
            </a:pPr>
            <a:r>
              <a:rPr lang="hu-HU" dirty="0"/>
              <a:t>	</a:t>
            </a:r>
            <a:r>
              <a:rPr lang="hu-HU" dirty="0" smtClean="0"/>
              <a:t>(</a:t>
            </a:r>
            <a:r>
              <a:rPr lang="hu-HU" dirty="0"/>
              <a:t>3) az </a:t>
            </a:r>
            <a:r>
              <a:rPr lang="hu-HU" dirty="0" err="1"/>
              <a:t>immunoszuppresszív</a:t>
            </a:r>
            <a:r>
              <a:rPr lang="hu-HU" dirty="0"/>
              <a:t> </a:t>
            </a:r>
            <a:r>
              <a:rPr lang="hu-HU" dirty="0" smtClean="0"/>
              <a:t>		gyógyszerek </a:t>
            </a:r>
            <a:r>
              <a:rPr lang="hu-HU" dirty="0"/>
              <a:t>mellékhatásai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12004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hu-HU" b="1" dirty="0"/>
              <a:t>2. A transzplantációs medicina etikai </a:t>
            </a:r>
            <a:r>
              <a:rPr lang="hu-HU" b="1" dirty="0" smtClean="0"/>
              <a:t>értékelése</a:t>
            </a:r>
          </a:p>
          <a:p>
            <a:pPr marL="82296" indent="0">
              <a:buNone/>
            </a:pPr>
            <a:endParaRPr lang="en-US" b="1" dirty="0"/>
          </a:p>
          <a:p>
            <a:pPr marL="82296" indent="0">
              <a:buNone/>
            </a:pPr>
            <a:r>
              <a:rPr lang="hu-HU" sz="2800" b="1" dirty="0"/>
              <a:t>2.1. A szervátültetés pozitív oldalai</a:t>
            </a:r>
            <a:endParaRPr lang="en-US" sz="2800" b="1" dirty="0"/>
          </a:p>
          <a:p>
            <a:pPr lvl="0"/>
            <a:r>
              <a:rPr lang="hu-HU" dirty="0"/>
              <a:t>a modern orvoslás egyik legújabb vívmánya</a:t>
            </a:r>
            <a:endParaRPr lang="en-US" dirty="0"/>
          </a:p>
          <a:p>
            <a:pPr lvl="0"/>
            <a:r>
              <a:rPr lang="hu-HU" dirty="0"/>
              <a:t>fenntarthatóan javíthatja az ember egészségi állapotát</a:t>
            </a:r>
            <a:endParaRPr lang="en-US" dirty="0"/>
          </a:p>
          <a:p>
            <a:pPr marL="82296" indent="0">
              <a:buNone/>
            </a:pPr>
            <a:r>
              <a:rPr lang="hu-HU" dirty="0"/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927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r>
              <a:rPr lang="hu-HU" sz="4000" b="1" dirty="0"/>
              <a:t>2.2. Fennálló problémák</a:t>
            </a:r>
            <a:endParaRPr lang="en-US" sz="4000" b="1" dirty="0"/>
          </a:p>
          <a:p>
            <a:pPr marL="82296" indent="0">
              <a:buNone/>
            </a:pPr>
            <a:r>
              <a:rPr lang="hu-HU" b="1" dirty="0"/>
              <a:t>2.2.1. Mentális problémák; bűntudat érzése</a:t>
            </a:r>
            <a:endParaRPr lang="en-US" b="1" dirty="0"/>
          </a:p>
          <a:p>
            <a:pPr lvl="0"/>
            <a:r>
              <a:rPr lang="hu-HU" dirty="0"/>
              <a:t>a recipiens bűntudatot érezhet, amikor tudatosítja, hogy valaki halála jelenti az ő túlélését</a:t>
            </a:r>
            <a:endParaRPr lang="en-US" dirty="0"/>
          </a:p>
          <a:p>
            <a:r>
              <a:rPr lang="hu-HU" dirty="0"/>
              <a:t>tudat alatt félhet a beültetett szerv bosszújától</a:t>
            </a:r>
            <a:endParaRPr lang="en-US" dirty="0"/>
          </a:p>
          <a:p>
            <a:pPr marL="82296" indent="0">
              <a:buNone/>
            </a:pPr>
            <a:endParaRPr lang="hu-HU" b="1" dirty="0" smtClean="0"/>
          </a:p>
          <a:p>
            <a:pPr marL="82296" indent="0">
              <a:buNone/>
            </a:pPr>
            <a:r>
              <a:rPr lang="hu-HU" b="1" dirty="0" smtClean="0"/>
              <a:t>2.2.2</a:t>
            </a:r>
            <a:r>
              <a:rPr lang="hu-HU" b="1" dirty="0"/>
              <a:t>. Jogi problémák</a:t>
            </a:r>
            <a:endParaRPr lang="en-US" b="1" dirty="0"/>
          </a:p>
          <a:p>
            <a:pPr lvl="0"/>
            <a:r>
              <a:rPr lang="hu-HU" dirty="0"/>
              <a:t>az agyhalál meghatározása országonként eltérő</a:t>
            </a:r>
            <a:endParaRPr lang="en-US" dirty="0"/>
          </a:p>
          <a:p>
            <a:pPr lvl="0"/>
            <a:r>
              <a:rPr lang="hu-HU" dirty="0"/>
              <a:t>egyes országokban a szervadományozásra a beleegyezés kötelezettsége vonatkozik</a:t>
            </a:r>
            <a:endParaRPr lang="en-US" dirty="0"/>
          </a:p>
          <a:p>
            <a:pPr lvl="0"/>
            <a:r>
              <a:rPr lang="hu-HU" dirty="0"/>
              <a:t>Európában a nagyobb egyházak a szervadományozás mellett a törvényi szabályozás ellenére is szót emeltek</a:t>
            </a:r>
            <a:endParaRPr lang="en-US" dirty="0"/>
          </a:p>
          <a:p>
            <a:r>
              <a:rPr lang="hu-HU" dirty="0"/>
              <a:t>elítélendő és elfogadhatatlan a civilizált társadalmak számára a szervkereskedelem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6415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hu-HU" b="1" dirty="0" smtClean="0"/>
              <a:t>2.3</a:t>
            </a:r>
            <a:r>
              <a:rPr lang="hu-HU" b="1" dirty="0"/>
              <a:t>. Teológiai-etikai </a:t>
            </a:r>
            <a:r>
              <a:rPr lang="hu-HU" b="1" dirty="0" smtClean="0"/>
              <a:t>értékelés</a:t>
            </a:r>
          </a:p>
          <a:p>
            <a:pPr marL="82296" indent="0">
              <a:buNone/>
            </a:pPr>
            <a:endParaRPr lang="en-US" b="1" dirty="0"/>
          </a:p>
          <a:p>
            <a:pPr marL="82296" indent="0">
              <a:buNone/>
            </a:pPr>
            <a:r>
              <a:rPr lang="hu-HU" sz="3000" b="1" dirty="0"/>
              <a:t>2.3.1. Agyhalál</a:t>
            </a:r>
            <a:endParaRPr lang="en-US" sz="3000" b="1" dirty="0"/>
          </a:p>
          <a:p>
            <a:pPr lvl="0"/>
            <a:r>
              <a:rPr lang="hu-HU" dirty="0"/>
              <a:t>kérdés, mikor mondható a donor valóban halottnak</a:t>
            </a:r>
            <a:endParaRPr lang="en-US" dirty="0"/>
          </a:p>
          <a:p>
            <a:pPr lvl="0"/>
            <a:r>
              <a:rPr lang="hu-HU" dirty="0"/>
              <a:t>két cél vezetett az agyhalál halálként való meghatározásához: </a:t>
            </a:r>
            <a:endParaRPr lang="en-US" dirty="0"/>
          </a:p>
          <a:p>
            <a:pPr lvl="1"/>
            <a:r>
              <a:rPr lang="hu-HU" dirty="0"/>
              <a:t>elkerülni a visszafordíthatatlan kómát</a:t>
            </a:r>
            <a:endParaRPr lang="en-US" dirty="0"/>
          </a:p>
          <a:p>
            <a:pPr lvl="1"/>
            <a:r>
              <a:rPr lang="hu-HU" dirty="0"/>
              <a:t>büntetlenül lehessen szerveket átültetni és eltávolítani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112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Szervátültetés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82296" indent="0">
              <a:buNone/>
            </a:pPr>
            <a:r>
              <a:rPr lang="hu-HU" b="1" dirty="0"/>
              <a:t>2.3.2. A testi integritás</a:t>
            </a:r>
            <a:endParaRPr lang="en-US" b="1" dirty="0"/>
          </a:p>
          <a:p>
            <a:r>
              <a:rPr lang="hu-HU" dirty="0" smtClean="0"/>
              <a:t>a </a:t>
            </a:r>
            <a:r>
              <a:rPr lang="hu-HU" dirty="0"/>
              <a:t>recipiensnél: nem szabad elfelejteni, hogy minden ember oszthatatlan individuum</a:t>
            </a:r>
            <a:endParaRPr lang="en-US" dirty="0"/>
          </a:p>
          <a:p>
            <a:r>
              <a:rPr lang="hu-HU" smtClean="0"/>
              <a:t>az </a:t>
            </a:r>
            <a:r>
              <a:rPr lang="hu-HU" dirty="0"/>
              <a:t>adományozónál: az embernek joga van testi épségéhez a haldoklási folyamat végéig</a:t>
            </a:r>
            <a:endParaRPr lang="en-US" dirty="0"/>
          </a:p>
          <a:p>
            <a:pPr marL="82296" indent="0">
              <a:buNone/>
            </a:pPr>
            <a:r>
              <a:rPr lang="hu-HU" b="1" dirty="0"/>
              <a:t>2.3.3. A halál elfogadása</a:t>
            </a:r>
            <a:endParaRPr lang="en-US" b="1" dirty="0"/>
          </a:p>
          <a:p>
            <a:pPr lvl="0"/>
            <a:r>
              <a:rPr lang="hu-HU" dirty="0"/>
              <a:t>a halálhoz való viszonyulás kultúrája</a:t>
            </a:r>
            <a:endParaRPr lang="en-US" dirty="0"/>
          </a:p>
          <a:p>
            <a:r>
              <a:rPr lang="hu-HU" dirty="0"/>
              <a:t>aki Krisztusban hisz, az örök életre való feltámadást várja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07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novrat">
  <a:themeElements>
    <a:clrScheme name="Slnovrat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lnovrat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novra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0</TotalTime>
  <Words>327</Words>
  <Application>Microsoft Office PowerPoint</Application>
  <PresentationFormat>Prezentácia na obrazovke (4:3)</PresentationFormat>
  <Paragraphs>64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Slnovrat</vt:lpstr>
      <vt:lpstr>Szervátültetés</vt:lpstr>
      <vt:lpstr>Szervátültetés</vt:lpstr>
      <vt:lpstr>Szervátültetés</vt:lpstr>
      <vt:lpstr>Szervátültetés</vt:lpstr>
      <vt:lpstr>Szervátültetés</vt:lpstr>
      <vt:lpstr>Szervátültetés</vt:lpstr>
      <vt:lpstr>Szervátültetés</vt:lpstr>
      <vt:lpstr>Szervátültetés</vt:lpstr>
      <vt:lpstr>Szervátültetés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Szervátültetés</dc:title>
  <dc:creator>user</dc:creator>
  <cp:lastModifiedBy>user</cp:lastModifiedBy>
  <cp:revision>2</cp:revision>
  <dcterms:created xsi:type="dcterms:W3CDTF">2023-12-22T17:20:29Z</dcterms:created>
  <dcterms:modified xsi:type="dcterms:W3CDTF">2024-01-03T16:44:48Z</dcterms:modified>
</cp:coreProperties>
</file>