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uho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uhlý trojuho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uho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1" name="Rovná spojnic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ovná spojnic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uhlý trojuho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ovná spojnic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1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64008" indent="0">
              <a:buNone/>
            </a:pPr>
            <a:r>
              <a:rPr lang="sk-SK" sz="2800" b="1" dirty="0" smtClean="0"/>
              <a:t>1. Čo </a:t>
            </a:r>
            <a:r>
              <a:rPr lang="sk-SK" sz="2800" b="1" dirty="0"/>
              <a:t>je eutanázia</a:t>
            </a:r>
            <a:r>
              <a:rPr lang="sk-SK" sz="2800" b="1" dirty="0" smtClean="0"/>
              <a:t>?</a:t>
            </a:r>
            <a:endParaRPr lang="hu-HU" sz="2800" b="1" dirty="0" smtClean="0"/>
          </a:p>
          <a:p>
            <a:pPr lvl="0"/>
            <a:endParaRPr lang="sk-SK" sz="2800" dirty="0" smtClean="0"/>
          </a:p>
          <a:p>
            <a:pPr lvl="0"/>
            <a:r>
              <a:rPr lang="sk-SK" sz="2800" dirty="0" smtClean="0"/>
              <a:t>v </a:t>
            </a:r>
            <a:r>
              <a:rPr lang="sk-SK" sz="2800" dirty="0"/>
              <a:t>staroveku sa eutanázia chápala ako príjemná, bezbolestná smrť (</a:t>
            </a:r>
            <a:r>
              <a:rPr lang="sk-SK" sz="2800" dirty="0" err="1"/>
              <a:t>eu</a:t>
            </a:r>
            <a:r>
              <a:rPr lang="sk-SK" sz="2800" dirty="0"/>
              <a:t> = dobrý a </a:t>
            </a:r>
            <a:r>
              <a:rPr lang="sk-SK" sz="2800" dirty="0" err="1"/>
              <a:t>tanathos</a:t>
            </a:r>
            <a:r>
              <a:rPr lang="sk-SK" sz="2800" dirty="0"/>
              <a:t> = smrť)</a:t>
            </a:r>
            <a:endParaRPr lang="en-US" sz="2800" dirty="0"/>
          </a:p>
          <a:p>
            <a:pPr lvl="0"/>
            <a:r>
              <a:rPr lang="sk-SK" sz="2800" dirty="0"/>
              <a:t>vplyv kresťanstva na odmietanie úmyselného zabíjania ľudských bytostí s cieľom zmierniť agóniu smrti v západnej kultúre</a:t>
            </a:r>
            <a:endParaRPr lang="en-US" sz="2800" dirty="0"/>
          </a:p>
          <a:p>
            <a:pPr lvl="0"/>
            <a:r>
              <a:rPr lang="sk-SK" sz="2800" dirty="0"/>
              <a:t>Od 19. storočia sa medicína snaží "sprevádzať a zmierňovať bolesť pri umieraní".</a:t>
            </a:r>
            <a:endParaRPr lang="en-US" sz="2800" dirty="0"/>
          </a:p>
          <a:p>
            <a:pPr lvl="0"/>
            <a:r>
              <a:rPr lang="sk-SK" sz="2800" dirty="0"/>
              <a:t>až na prelome storočí sa objavila myšlienka zabíjania duševne chorých podľa </a:t>
            </a:r>
            <a:r>
              <a:rPr lang="sk-SK" sz="2800" dirty="0" err="1"/>
              <a:t>sociálnodarwinistického</a:t>
            </a:r>
            <a:r>
              <a:rPr lang="sk-SK" sz="2800" dirty="0"/>
              <a:t> vzoru (Hitler - </a:t>
            </a:r>
            <a:r>
              <a:rPr lang="sk-SK" sz="2800" dirty="0" err="1"/>
              <a:t>Gnadentodaktion</a:t>
            </a:r>
            <a:r>
              <a:rPr lang="sk-SK" sz="2800" dirty="0"/>
              <a:t>)</a:t>
            </a:r>
            <a:endParaRPr lang="en-US" sz="2800" dirty="0"/>
          </a:p>
          <a:p>
            <a:r>
              <a:rPr lang="sk-SK" sz="2800" dirty="0"/>
              <a:t>diskusia siaha od (medicínsky) pasívnej asistovanej smrti cez pasívnu a aktívnu eutanáziu až po úmyselnú vraždu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304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4008" indent="0">
              <a:buNone/>
            </a:pPr>
            <a:r>
              <a:rPr lang="sk-SK" i="1" dirty="0"/>
              <a:t>Sú relevantné pre problém eutanázie:</a:t>
            </a:r>
            <a:endParaRPr lang="en-US" dirty="0"/>
          </a:p>
          <a:p>
            <a:pPr marL="64008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sk-SK" dirty="0"/>
              <a:t>	</a:t>
            </a:r>
            <a:r>
              <a:rPr lang="sk-SK" dirty="0" smtClean="0"/>
              <a:t>- </a:t>
            </a:r>
            <a:r>
              <a:rPr lang="sk-SK" dirty="0"/>
              <a:t>nevyliečiteľne chorí</a:t>
            </a:r>
            <a:endParaRPr lang="en-US" dirty="0"/>
          </a:p>
          <a:p>
            <a:pPr marL="64008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sk-SK" dirty="0"/>
              <a:t>	</a:t>
            </a:r>
            <a:r>
              <a:rPr lang="sk-SK" dirty="0" smtClean="0"/>
              <a:t>- </a:t>
            </a:r>
            <a:r>
              <a:rPr lang="sk-SK" dirty="0"/>
              <a:t>pacienti, ktorých možno </a:t>
            </a:r>
            <a:r>
              <a:rPr lang="sk-SK" dirty="0" smtClean="0"/>
              <a:t>			udržiavať </a:t>
            </a:r>
            <a:r>
              <a:rPr lang="sk-SK" dirty="0"/>
              <a:t>pri živote len pomocou </a:t>
            </a:r>
            <a:r>
              <a:rPr lang="sk-SK" dirty="0" smtClean="0"/>
              <a:t>		prístrojov</a:t>
            </a:r>
            <a:endParaRPr lang="en-US" dirty="0"/>
          </a:p>
          <a:p>
            <a:pPr marL="64008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sk-SK" dirty="0"/>
              <a:t>	</a:t>
            </a:r>
            <a:r>
              <a:rPr lang="sk-SK" dirty="0" smtClean="0"/>
              <a:t>- </a:t>
            </a:r>
            <a:r>
              <a:rPr lang="sk-SK" dirty="0"/>
              <a:t>pacienti, ktorí stratili schopnosť </a:t>
            </a:r>
            <a:r>
              <a:rPr lang="sk-SK" dirty="0" smtClean="0"/>
              <a:t>	vyjadrovať </a:t>
            </a:r>
            <a:r>
              <a:rPr lang="sk-SK" dirty="0"/>
              <a:t>sa (napr. ľudia s </a:t>
            </a:r>
            <a:r>
              <a:rPr lang="sk-SK" dirty="0" smtClean="0"/>
              <a:t>	demenciou alebo ťažkým </a:t>
            </a:r>
            <a:r>
              <a:rPr lang="sk-SK" dirty="0"/>
              <a:t>ochrnutím</a:t>
            </a:r>
            <a:r>
              <a:rPr lang="sk-SK" dirty="0" smtClean="0"/>
              <a:t>)</a:t>
            </a:r>
            <a:endParaRPr lang="en-US" dirty="0"/>
          </a:p>
          <a:p>
            <a:pPr marL="64008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sk-SK" dirty="0"/>
              <a:t>	</a:t>
            </a:r>
            <a:r>
              <a:rPr lang="sk-SK" dirty="0" smtClean="0"/>
              <a:t>- </a:t>
            </a:r>
            <a:r>
              <a:rPr lang="sk-SK" dirty="0"/>
              <a:t>deformované deti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27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786552"/>
          </a:xfrm>
        </p:spPr>
        <p:txBody>
          <a:bodyPr>
            <a:normAutofit fontScale="92500" lnSpcReduction="10000"/>
          </a:bodyPr>
          <a:lstStyle/>
          <a:p>
            <a:pPr marL="64008" indent="0">
              <a:buNone/>
            </a:pPr>
            <a:r>
              <a:rPr lang="sk-SK" b="1" dirty="0"/>
              <a:t>2. Etické otázky v kontexte diskusie o </a:t>
            </a:r>
            <a:r>
              <a:rPr lang="sk-SK" b="1" dirty="0" smtClean="0"/>
              <a:t>eutanázii</a:t>
            </a:r>
          </a:p>
          <a:p>
            <a:pPr marL="64008" indent="0">
              <a:buNone/>
            </a:pPr>
            <a:endParaRPr lang="en-US" b="1" dirty="0"/>
          </a:p>
          <a:p>
            <a:pPr marL="64008" indent="0">
              <a:buNone/>
            </a:pPr>
            <a:r>
              <a:rPr lang="sk-SK" b="1" dirty="0"/>
              <a:t>2.1. Základné otázky</a:t>
            </a:r>
            <a:endParaRPr lang="en-US" b="1" dirty="0"/>
          </a:p>
          <a:p>
            <a:pPr lvl="0"/>
            <a:r>
              <a:rPr lang="sk-SK" dirty="0"/>
              <a:t>biblické prikázanie "Nezabiješ" by sa malo vyžadovať vzhľadom na diskusiu o eutanázii</a:t>
            </a:r>
            <a:endParaRPr lang="en-US" dirty="0"/>
          </a:p>
          <a:p>
            <a:pPr lvl="0"/>
            <a:r>
              <a:rPr lang="sk-SK" dirty="0"/>
              <a:t>otázka, či má osoba v kóme alebo vo vegetatívnom stave nezávislú osobnosť, je absurdná</a:t>
            </a:r>
            <a:endParaRPr lang="en-US" dirty="0"/>
          </a:p>
          <a:p>
            <a:r>
              <a:rPr lang="sk-SK" dirty="0" smtClean="0"/>
              <a:t>ľudská </a:t>
            </a:r>
            <a:r>
              <a:rPr lang="sk-SK" dirty="0"/>
              <a:t>dôstojnosť od momentu počatia až po posledný výdych života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841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4008" indent="0">
              <a:buNone/>
            </a:pPr>
            <a:r>
              <a:rPr lang="sk-SK" b="1" dirty="0" smtClean="0"/>
              <a:t>2.2</a:t>
            </a:r>
            <a:r>
              <a:rPr lang="sk-SK" b="1" dirty="0"/>
              <a:t>. Problém prístrojovej </a:t>
            </a:r>
            <a:r>
              <a:rPr lang="sk-SK" b="1" dirty="0" smtClean="0"/>
              <a:t>medicíny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sk-SK" dirty="0"/>
              <a:t>či je prípustné ukončiť umelú výživu pacienta po niekoľkých rokoch kómy</a:t>
            </a:r>
            <a:endParaRPr lang="en-US" dirty="0"/>
          </a:p>
          <a:p>
            <a:pPr lvl="0"/>
            <a:r>
              <a:rPr lang="sk-SK" dirty="0"/>
              <a:t>či je prípustné vypnúť prístroje udržujúce život v prípade mozgovej smrti alebo kómy</a:t>
            </a:r>
            <a:endParaRPr lang="en-US" dirty="0"/>
          </a:p>
          <a:p>
            <a:pPr lvl="0"/>
            <a:r>
              <a:rPr lang="sk-SK" dirty="0"/>
              <a:t>zdravotnícke pomôcky môžu umelo predlžovať utrpenie pacienta a zaťaženie príbuzných</a:t>
            </a:r>
            <a:endParaRPr lang="en-US" dirty="0"/>
          </a:p>
          <a:p>
            <a:r>
              <a:rPr lang="sk-SK" dirty="0"/>
              <a:t>etické hľadiská sú</a:t>
            </a:r>
            <a:r>
              <a:rPr lang="sk-SK" i="1" dirty="0"/>
              <a:t> </a:t>
            </a:r>
            <a:r>
              <a:rPr lang="sk-SK" dirty="0"/>
              <a:t>sami osebe relatívne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75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786552"/>
          </a:xfrm>
        </p:spPr>
        <p:txBody>
          <a:bodyPr>
            <a:normAutofit fontScale="85000" lnSpcReduction="10000"/>
          </a:bodyPr>
          <a:lstStyle/>
          <a:p>
            <a:pPr marL="64008" indent="0">
              <a:buNone/>
            </a:pPr>
            <a:r>
              <a:rPr lang="sk-SK" b="1" dirty="0"/>
              <a:t>2.3. </a:t>
            </a:r>
            <a:r>
              <a:rPr lang="sk-SK" b="1" dirty="0" smtClean="0"/>
              <a:t>Rozhodnutie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sk-SK" dirty="0"/>
              <a:t>objasniť, kto musí urobiť rozhodnutie: pacient, príbuzný, lekár, zdravotná poisťovňa</a:t>
            </a:r>
            <a:endParaRPr lang="en-US" dirty="0"/>
          </a:p>
          <a:p>
            <a:pPr lvl="0"/>
            <a:r>
              <a:rPr lang="sk-SK" dirty="0"/>
              <a:t>ľudské právo na sebaurčenie má zásadný význam aj pre poslednú etapu života človeka</a:t>
            </a:r>
            <a:endParaRPr lang="en-US" dirty="0"/>
          </a:p>
          <a:p>
            <a:pPr lvl="0"/>
            <a:r>
              <a:rPr lang="sk-SK" dirty="0"/>
              <a:t>ľudské právo na sebaurčenie je tu postavené proti realite života</a:t>
            </a:r>
            <a:endParaRPr lang="en-US" dirty="0"/>
          </a:p>
          <a:p>
            <a:r>
              <a:rPr lang="sk-SK" dirty="0"/>
              <a:t>nedokážete predvídať svoju smrť, nedokážete si predstaviť seba samého v procese umierania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114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858560"/>
          </a:xfrm>
        </p:spPr>
        <p:txBody>
          <a:bodyPr>
            <a:normAutofit fontScale="92500" lnSpcReduction="20000"/>
          </a:bodyPr>
          <a:lstStyle/>
          <a:p>
            <a:pPr marL="64008" indent="0">
              <a:buNone/>
            </a:pPr>
            <a:r>
              <a:rPr lang="sk-SK" b="1" dirty="0"/>
              <a:t>2.4. Čo sa vyžaduje z etického hľadiska</a:t>
            </a:r>
            <a:r>
              <a:rPr lang="sk-SK" b="1" dirty="0" smtClean="0"/>
              <a:t>?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sk-SK" dirty="0"/>
              <a:t>zachovanie ľudského života, zdravia alebo obnovenie zdravia je prioritou</a:t>
            </a:r>
            <a:endParaRPr lang="en-US" dirty="0"/>
          </a:p>
          <a:p>
            <a:pPr lvl="0"/>
            <a:r>
              <a:rPr lang="sk-SK" dirty="0"/>
              <a:t>treba si uvedomiť, že život sa nakoniec nedá zachovať</a:t>
            </a:r>
            <a:endParaRPr lang="en-US" dirty="0"/>
          </a:p>
          <a:p>
            <a:pPr lvl="0"/>
            <a:r>
              <a:rPr lang="sk-SK" dirty="0"/>
              <a:t>umelé obmedzenie nie je opodstatnené, ak neexistuje žiadna šanca na zlepšenie</a:t>
            </a:r>
            <a:endParaRPr lang="en-US" dirty="0"/>
          </a:p>
          <a:p>
            <a:pPr lvl="0"/>
            <a:r>
              <a:rPr lang="sk-SK" dirty="0"/>
              <a:t>vedľajším účinkom úľavy od bolesti môže byť skrátenie života</a:t>
            </a:r>
            <a:endParaRPr lang="en-US" dirty="0"/>
          </a:p>
          <a:p>
            <a:r>
              <a:rPr lang="sk-SK" dirty="0" smtClean="0"/>
              <a:t>základná </a:t>
            </a:r>
            <a:r>
              <a:rPr lang="sk-SK" dirty="0"/>
              <a:t>lekárska starostlivosť musí byť poskytnutá za každých okolností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702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4008" indent="0">
              <a:buNone/>
            </a:pPr>
            <a:r>
              <a:rPr lang="sk-SK" b="1" dirty="0"/>
              <a:t>2.5. Eticky nesprávne </a:t>
            </a:r>
            <a:r>
              <a:rPr lang="sk-SK" b="1" dirty="0" smtClean="0"/>
              <a:t>rozhodnutia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sk-SK" dirty="0"/>
              <a:t>z kresťanského hľadiska je aktívna "eutanázia", t. j. akákoľvek forma podávania smrtiacich látok, neprípustná</a:t>
            </a:r>
            <a:endParaRPr lang="en-US" dirty="0"/>
          </a:p>
          <a:p>
            <a:pPr lvl="0"/>
            <a:r>
              <a:rPr lang="sk-SK" dirty="0"/>
              <a:t>etické hodnotenie ukončenia liečby zahŕňa otázku motivácie:</a:t>
            </a:r>
            <a:endParaRPr lang="en-US" dirty="0"/>
          </a:p>
          <a:p>
            <a:pPr lvl="1"/>
            <a:r>
              <a:rPr lang="sk-SK" dirty="0"/>
              <a:t>život pacienta dosiahol svoj limit</a:t>
            </a:r>
            <a:endParaRPr lang="en-US" dirty="0"/>
          </a:p>
          <a:p>
            <a:pPr lvl="1"/>
            <a:r>
              <a:rPr lang="sk-SK" dirty="0"/>
              <a:t>chcú ukončiť utrpenie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4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>
                <a:effectLst/>
              </a:rPr>
              <a:t>Eutanázia, samovražda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sk-SK" b="1" dirty="0"/>
              <a:t>3. </a:t>
            </a:r>
            <a:r>
              <a:rPr lang="sk-SK" b="1" dirty="0" smtClean="0"/>
              <a:t>Samovražda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sk-SK" dirty="0"/>
              <a:t>medicína ju vo všeobecnosti považuje za dôsledok duševnej poruchy (napríklad depresie)</a:t>
            </a:r>
            <a:endParaRPr lang="en-US" dirty="0"/>
          </a:p>
          <a:p>
            <a:pPr lvl="0"/>
            <a:r>
              <a:rPr lang="sk-SK" dirty="0"/>
              <a:t>človek nemá kontrolu nad svojím životom</a:t>
            </a:r>
            <a:endParaRPr lang="en-US" dirty="0"/>
          </a:p>
          <a:p>
            <a:r>
              <a:rPr lang="sk-SK" dirty="0"/>
              <a:t>mala by sa poskytnúť pastoračná alebo psychologická pomoc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171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dšenie">
  <a:themeElements>
    <a:clrScheme name="Nadšeni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Nadšeni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Nadšeni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</TotalTime>
  <Words>406</Words>
  <Application>Microsoft Office PowerPoint</Application>
  <PresentationFormat>Prezentácia na obrazovke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Nadšenie</vt:lpstr>
      <vt:lpstr>Eutanázia, samovražda</vt:lpstr>
      <vt:lpstr>Eutanázia, samovražda</vt:lpstr>
      <vt:lpstr>Eutanázia, samovražda</vt:lpstr>
      <vt:lpstr>Eutanázia, samovražda</vt:lpstr>
      <vt:lpstr>Eutanázia, samovražda</vt:lpstr>
      <vt:lpstr>Eutanázia, samovražda</vt:lpstr>
      <vt:lpstr>Eutanázia, samovražda</vt:lpstr>
      <vt:lpstr>Eutanázia, samovražda</vt:lpstr>
      <vt:lpstr>Eutanázia, samovražda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Eutanázia, öngyilkosság</dc:title>
  <dc:creator>user</dc:creator>
  <cp:lastModifiedBy>user</cp:lastModifiedBy>
  <cp:revision>4</cp:revision>
  <dcterms:created xsi:type="dcterms:W3CDTF">2023-12-22T16:25:32Z</dcterms:created>
  <dcterms:modified xsi:type="dcterms:W3CDTF">2024-01-03T16:37:04Z</dcterms:modified>
</cp:coreProperties>
</file>