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195736" y="2060848"/>
            <a:ext cx="6624736" cy="2152650"/>
          </a:xfrm>
        </p:spPr>
        <p:txBody>
          <a:bodyPr/>
          <a:lstStyle/>
          <a:p>
            <a:r>
              <a:rPr lang="hu-HU" dirty="0"/>
              <a:t>Halál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514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99592" y="685801"/>
            <a:ext cx="7330008" cy="425536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1. Biológiai halál</a:t>
            </a:r>
            <a:endParaRPr lang="en-US" b="1" dirty="0"/>
          </a:p>
          <a:p>
            <a:pPr lvl="0"/>
            <a:r>
              <a:rPr lang="hu-HU" dirty="0"/>
              <a:t>a halál általában nem pontszerű esemény</a:t>
            </a:r>
            <a:endParaRPr lang="en-US" dirty="0"/>
          </a:p>
          <a:p>
            <a:pPr lvl="0"/>
            <a:r>
              <a:rPr lang="hu-HU" dirty="0"/>
              <a:t>szűkebb értelemben a szív, az agyi funkciók és a légzés leállása</a:t>
            </a:r>
            <a:endParaRPr lang="en-US" dirty="0"/>
          </a:p>
          <a:p>
            <a:pPr lvl="0"/>
            <a:r>
              <a:rPr lang="hu-HU" dirty="0"/>
              <a:t>az </a:t>
            </a:r>
            <a:r>
              <a:rPr lang="hu-HU" b="1" dirty="0"/>
              <a:t>agyhalál</a:t>
            </a:r>
            <a:r>
              <a:rPr lang="hu-HU" dirty="0"/>
              <a:t> meghatározásának irányelvei: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	- eszméletlenség (kóma)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	- mindkét szem </a:t>
            </a:r>
            <a:r>
              <a:rPr lang="hu-HU" dirty="0" err="1"/>
              <a:t>fotomerevsége</a:t>
            </a:r>
            <a:r>
              <a:rPr lang="hu-HU" dirty="0"/>
              <a:t> pupillareflex nélkül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	- az </a:t>
            </a:r>
            <a:r>
              <a:rPr lang="hu-HU" dirty="0" err="1"/>
              <a:t>oculo-cephalikus</a:t>
            </a:r>
            <a:r>
              <a:rPr lang="hu-HU" dirty="0"/>
              <a:t> reflex hiánya 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	- a szaruhártya reflex hiánya 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	- a fájdalomingerekre adott reakciók hiánya </a:t>
            </a:r>
            <a:r>
              <a:rPr lang="hu-HU"/>
              <a:t>az </a:t>
            </a:r>
            <a:r>
              <a:rPr lang="hu-HU" smtClean="0"/>
              <a:t>	arcizomban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	- a garat- és légcsőreflex hiánya 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	- a spontán légzés elégtelensége</a:t>
            </a:r>
            <a:endParaRPr lang="en-US" dirty="0"/>
          </a:p>
          <a:p>
            <a:pPr lvl="0"/>
            <a:r>
              <a:rPr lang="hu-HU" dirty="0"/>
              <a:t>eszerint a halál alapvetően a személy cselekvési képességének </a:t>
            </a:r>
            <a:r>
              <a:rPr lang="hu-HU" dirty="0" smtClean="0"/>
              <a:t>elvesztése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77240" y="5157192"/>
            <a:ext cx="7543800" cy="634008"/>
          </a:xfrm>
        </p:spPr>
        <p:txBody>
          <a:bodyPr/>
          <a:lstStyle/>
          <a:p>
            <a:r>
              <a:rPr lang="hu-HU" dirty="0"/>
              <a:t>Halál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801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hu-HU" dirty="0" smtClean="0"/>
          </a:p>
          <a:p>
            <a:pPr lvl="0"/>
            <a:r>
              <a:rPr lang="hu-HU" dirty="0" smtClean="0"/>
              <a:t>a </a:t>
            </a:r>
            <a:r>
              <a:rPr lang="hu-HU" b="1" dirty="0"/>
              <a:t>halál</a:t>
            </a:r>
            <a:r>
              <a:rPr lang="hu-HU" dirty="0"/>
              <a:t> biztos jelei</a:t>
            </a:r>
            <a:r>
              <a:rPr lang="hu-HU" dirty="0" smtClean="0"/>
              <a:t>:</a:t>
            </a:r>
          </a:p>
          <a:p>
            <a:pPr marL="0" lvl="0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hu-HU" dirty="0"/>
              <a:t>- hullamerevség </a:t>
            </a:r>
            <a:endParaRPr lang="en-US" dirty="0"/>
          </a:p>
          <a:p>
            <a:pPr marL="400050" lvl="1" indent="0">
              <a:buNone/>
            </a:pPr>
            <a:r>
              <a:rPr lang="hu-HU" dirty="0"/>
              <a:t>- hullafoltok </a:t>
            </a:r>
            <a:endParaRPr lang="en-US" dirty="0"/>
          </a:p>
          <a:p>
            <a:pPr marL="400050" lvl="1" indent="0">
              <a:buNone/>
            </a:pPr>
            <a:r>
              <a:rPr lang="hu-HU" dirty="0"/>
              <a:t>- élettel összeegyeztethetetlen tényezők jelenléte </a:t>
            </a:r>
            <a:endParaRPr lang="en-US" dirty="0"/>
          </a:p>
          <a:p>
            <a:pPr marL="400050" lvl="1" indent="0">
              <a:buNone/>
            </a:pPr>
            <a:r>
              <a:rPr lang="hu-HU" dirty="0"/>
              <a:t>- bomlás, azaz a holttest foszlása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Halál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536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27584" y="685801"/>
            <a:ext cx="7402016" cy="4255367"/>
          </a:xfrm>
        </p:spPr>
        <p:txBody>
          <a:bodyPr/>
          <a:lstStyle/>
          <a:p>
            <a:pPr marL="18288" indent="0">
              <a:buNone/>
            </a:pPr>
            <a:r>
              <a:rPr lang="hu-HU" sz="2400" b="1" dirty="0">
                <a:effectLst/>
              </a:rPr>
              <a:t>2. A halál filozófiai és teológiai </a:t>
            </a:r>
            <a:r>
              <a:rPr lang="hu-HU" sz="2400" b="1" dirty="0" smtClean="0">
                <a:effectLst/>
              </a:rPr>
              <a:t>szempontból</a:t>
            </a:r>
          </a:p>
          <a:p>
            <a:pPr marL="18288" indent="0">
              <a:buNone/>
            </a:pPr>
            <a:endParaRPr lang="en-US" b="1" dirty="0">
              <a:effectLst/>
            </a:endParaRPr>
          </a:p>
          <a:p>
            <a:pPr lvl="0"/>
            <a:r>
              <a:rPr lang="hu-HU" dirty="0">
                <a:effectLst/>
              </a:rPr>
              <a:t>a halál nem tartozik az élők tapasztalati világához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elválik egymástól a test és az, ami élteti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az értelem legelemibb posztulátuma, miszerint az emberi életnek van értelme, abszurd lenne, ha a halál valóban az emberi lét végét jelentené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keresztyén szempontból a halál a bűn büntetése</a:t>
            </a:r>
            <a:endParaRPr lang="en-US" dirty="0">
              <a:effectLst/>
            </a:endParaRPr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Halál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8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71600" y="685801"/>
            <a:ext cx="7258000" cy="4399383"/>
          </a:xfrm>
        </p:spPr>
        <p:txBody>
          <a:bodyPr/>
          <a:lstStyle/>
          <a:p>
            <a:pPr marL="18288" indent="0">
              <a:buNone/>
            </a:pPr>
            <a:r>
              <a:rPr lang="hu-HU" sz="2400" b="1" dirty="0">
                <a:effectLst/>
              </a:rPr>
              <a:t>3. A halálhoz való viszonyulás mint az etika </a:t>
            </a:r>
            <a:r>
              <a:rPr lang="hu-HU" sz="2400" b="1" dirty="0" smtClean="0">
                <a:effectLst/>
              </a:rPr>
              <a:t>tárgya</a:t>
            </a:r>
          </a:p>
          <a:p>
            <a:pPr marL="18288" indent="0">
              <a:buNone/>
            </a:pPr>
            <a:endParaRPr lang="en-US" b="1" dirty="0">
              <a:effectLst/>
            </a:endParaRPr>
          </a:p>
          <a:p>
            <a:pPr marL="18288" indent="0">
              <a:buNone/>
            </a:pPr>
            <a:r>
              <a:rPr lang="hu-HU" b="1" dirty="0">
                <a:effectLst/>
              </a:rPr>
              <a:t>3.1. Alapvető </a:t>
            </a:r>
            <a:r>
              <a:rPr lang="hu-HU" b="1" dirty="0" smtClean="0">
                <a:effectLst/>
              </a:rPr>
              <a:t>megjegyzések</a:t>
            </a:r>
          </a:p>
          <a:p>
            <a:pPr marL="18288" indent="0">
              <a:buNone/>
            </a:pPr>
            <a:endParaRPr lang="en-US" b="1" dirty="0">
              <a:effectLst/>
            </a:endParaRPr>
          </a:p>
          <a:p>
            <a:pPr lvl="0"/>
            <a:r>
              <a:rPr lang="hu-HU" dirty="0">
                <a:effectLst/>
              </a:rPr>
              <a:t>alapvető kihívás a halál bekövetkezésének felismerése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az orvosnak és az ápolószemélyzetnek meddig kell küzdenie az ember életéért, és mikortól lehet, ill. kell hagyni meghalni az embert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az orvos látszólag az élet és a halál között választhat</a:t>
            </a:r>
            <a:endParaRPr lang="en-US" dirty="0">
              <a:effectLst/>
            </a:endParaRPr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Halál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603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288" indent="0">
              <a:buNone/>
            </a:pPr>
            <a:r>
              <a:rPr lang="hu-HU" sz="2400" b="1" dirty="0">
                <a:effectLst/>
              </a:rPr>
              <a:t>3.2. A halál időpontjának és okának </a:t>
            </a:r>
            <a:r>
              <a:rPr lang="hu-HU" sz="2400" b="1" dirty="0" smtClean="0">
                <a:effectLst/>
              </a:rPr>
              <a:t>meghatározása</a:t>
            </a:r>
          </a:p>
          <a:p>
            <a:pPr marL="18288" indent="0">
              <a:buNone/>
            </a:pPr>
            <a:endParaRPr lang="en-US" b="1" dirty="0">
              <a:effectLst/>
            </a:endParaRPr>
          </a:p>
          <a:p>
            <a:pPr lvl="0"/>
            <a:r>
              <a:rPr lang="hu-HU" dirty="0">
                <a:effectLst/>
              </a:rPr>
              <a:t>az agyhalál egy olyan fordulópont a haldoklásban, ahonnan már nem lehet a haldoklás folyamatát visszafordítani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agyhalál esetén az emberből élő szerveket lehet eltávolítani – a haldoklás folyamata itt még korántsem zárult le</a:t>
            </a:r>
            <a:endParaRPr lang="en-US" dirty="0">
              <a:effectLst/>
            </a:endParaRPr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Halál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515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259632" y="685801"/>
            <a:ext cx="6969968" cy="4183359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hu-HU" sz="2400" b="1" dirty="0">
                <a:effectLst/>
              </a:rPr>
              <a:t>3.3. Halál a modern </a:t>
            </a:r>
            <a:r>
              <a:rPr lang="hu-HU" sz="2400" b="1" dirty="0" smtClean="0">
                <a:effectLst/>
              </a:rPr>
              <a:t>kultúrában</a:t>
            </a:r>
          </a:p>
          <a:p>
            <a:pPr marL="18288" indent="0">
              <a:buNone/>
            </a:pPr>
            <a:endParaRPr lang="en-US" b="1" dirty="0">
              <a:effectLst/>
            </a:endParaRPr>
          </a:p>
          <a:p>
            <a:pPr lvl="0"/>
            <a:r>
              <a:rPr lang="hu-HU" dirty="0">
                <a:effectLst/>
              </a:rPr>
              <a:t>az orvostudomány célja az élet fenntartása – gépi eszközök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a mai ember kerüli a halálról szóló gondolkodást vagy beszélgetést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a halált ritka esetben következik be otthon, a család körében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minden formalitást a temetkezési vállalatokra ruháznak át</a:t>
            </a:r>
            <a:endParaRPr lang="en-US" dirty="0">
              <a:effectLst/>
            </a:endParaRPr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Halál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194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>
          <a:xfrm>
            <a:off x="1115616" y="685801"/>
            <a:ext cx="7113984" cy="4255367"/>
          </a:xfrm>
        </p:spPr>
        <p:txBody>
          <a:bodyPr>
            <a:normAutofit lnSpcReduction="10000"/>
          </a:bodyPr>
          <a:lstStyle/>
          <a:p>
            <a:pPr marL="18288" indent="0">
              <a:buNone/>
            </a:pPr>
            <a:r>
              <a:rPr lang="hu-HU" sz="2400" b="1" dirty="0">
                <a:effectLst/>
              </a:rPr>
              <a:t>3.4. A keresztyén egyház és a </a:t>
            </a:r>
            <a:r>
              <a:rPr lang="hu-HU" sz="2400" b="1" dirty="0" smtClean="0">
                <a:effectLst/>
              </a:rPr>
              <a:t>halál</a:t>
            </a:r>
          </a:p>
          <a:p>
            <a:pPr marL="18288" indent="0">
              <a:buNone/>
            </a:pPr>
            <a:endParaRPr lang="en-US" b="1" dirty="0">
              <a:effectLst/>
            </a:endParaRPr>
          </a:p>
          <a:p>
            <a:pPr lvl="0"/>
            <a:r>
              <a:rPr lang="hu-HU" dirty="0">
                <a:effectLst/>
              </a:rPr>
              <a:t>a keresztyén halálszemléletet a 90. Zsoltár kérése tükrözi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a feltámadás és az örök élet reménysége révén a halál elvesztette félelmetes voltát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a keresztyén ember a halált ennek ellenére utolsó ellenségként éli meg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azonban elfogadja a halált Isten ítéleteként, és nem ragaszkodik kétségbeesetten az élethez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az egyháznak útmutatást kell adnia az „ars </a:t>
            </a:r>
            <a:r>
              <a:rPr lang="hu-HU" dirty="0" err="1">
                <a:effectLst/>
              </a:rPr>
              <a:t>moriendi</a:t>
            </a:r>
            <a:r>
              <a:rPr lang="hu-HU" dirty="0">
                <a:effectLst/>
              </a:rPr>
              <a:t>” kapcsán</a:t>
            </a:r>
            <a:endParaRPr lang="en-US" dirty="0">
              <a:effectLst/>
            </a:endParaRPr>
          </a:p>
          <a:p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Halál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8667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Živly">
  <a:themeElements>
    <a:clrScheme name="Živly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Živly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Živly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0</TotalTime>
  <Words>314</Words>
  <Application>Microsoft Office PowerPoint</Application>
  <PresentationFormat>Prezentácia na obrazovke (4:3)</PresentationFormat>
  <Paragraphs>57</Paragraphs>
  <Slides>8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9" baseType="lpstr">
      <vt:lpstr>Živly</vt:lpstr>
      <vt:lpstr>Halál</vt:lpstr>
      <vt:lpstr>Halál</vt:lpstr>
      <vt:lpstr>Halál</vt:lpstr>
      <vt:lpstr>Halál</vt:lpstr>
      <vt:lpstr>Halál</vt:lpstr>
      <vt:lpstr>Halál</vt:lpstr>
      <vt:lpstr>Halál</vt:lpstr>
      <vt:lpstr>Halál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Halál</dc:title>
  <dc:creator>user</dc:creator>
  <cp:lastModifiedBy>user</cp:lastModifiedBy>
  <cp:revision>2</cp:revision>
  <dcterms:created xsi:type="dcterms:W3CDTF">2023-12-20T11:03:04Z</dcterms:created>
  <dcterms:modified xsi:type="dcterms:W3CDTF">2024-01-03T14:46:34Z</dcterms:modified>
</cp:coreProperties>
</file>