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0" name="Zástupný symbol päty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10" name="Zástupný symbol čísla snímky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Ová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á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Obdĺžni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á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á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ĺžni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6" name="Obdĺžni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Obdĺžni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9" name="Vývojový diagram: proce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roce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lá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á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nadpisu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Zástupný symbol textu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24" name="Zástupný symbol dátumu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sk-SK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5" name="Obdĺžni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Transplantácia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orgánov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399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Transplantácia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orgánov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82296" indent="0">
              <a:buNone/>
            </a:pPr>
            <a:r>
              <a:rPr lang="hu-HU" b="1" dirty="0"/>
              <a:t>1. </a:t>
            </a:r>
            <a:r>
              <a:rPr lang="hu-HU" b="1" dirty="0" err="1"/>
              <a:t>Čo</a:t>
            </a:r>
            <a:r>
              <a:rPr lang="hu-HU" b="1" dirty="0"/>
              <a:t> </a:t>
            </a:r>
            <a:r>
              <a:rPr lang="hu-HU" b="1" dirty="0" err="1"/>
              <a:t>je</a:t>
            </a:r>
            <a:r>
              <a:rPr lang="hu-HU" b="1" dirty="0"/>
              <a:t> </a:t>
            </a:r>
            <a:r>
              <a:rPr lang="hu-HU" b="1" dirty="0" err="1"/>
              <a:t>transplantácia</a:t>
            </a:r>
            <a:r>
              <a:rPr lang="hu-HU" b="1" dirty="0"/>
              <a:t> </a:t>
            </a:r>
            <a:r>
              <a:rPr lang="hu-HU" b="1" dirty="0" err="1"/>
              <a:t>orgánu</a:t>
            </a:r>
            <a:r>
              <a:rPr lang="hu-HU" b="1" dirty="0"/>
              <a:t>?</a:t>
            </a:r>
            <a:endParaRPr lang="en-US" b="1" dirty="0"/>
          </a:p>
          <a:p>
            <a:pPr marL="82296" indent="0">
              <a:buNone/>
            </a:pPr>
            <a:r>
              <a:rPr lang="hu-HU" b="1" dirty="0"/>
              <a:t>1.1. </a:t>
            </a:r>
            <a:r>
              <a:rPr lang="hu-HU" b="1" dirty="0" err="1"/>
              <a:t>Dátumy</a:t>
            </a:r>
            <a:r>
              <a:rPr lang="hu-HU" b="1" dirty="0"/>
              <a:t> a </a:t>
            </a:r>
            <a:r>
              <a:rPr lang="hu-HU" b="1" dirty="0" err="1"/>
              <a:t>fakty</a:t>
            </a:r>
            <a:endParaRPr lang="en-US" b="1" dirty="0"/>
          </a:p>
          <a:p>
            <a:r>
              <a:rPr lang="hu-HU" dirty="0"/>
              <a:t>1933 </a:t>
            </a:r>
            <a:r>
              <a:rPr lang="hu-HU" dirty="0" err="1"/>
              <a:t>Prvá</a:t>
            </a:r>
            <a:r>
              <a:rPr lang="hu-HU" dirty="0"/>
              <a:t> </a:t>
            </a:r>
            <a:r>
              <a:rPr lang="hu-HU" dirty="0" err="1"/>
              <a:t>transplantácia</a:t>
            </a:r>
            <a:r>
              <a:rPr lang="hu-HU" dirty="0"/>
              <a:t> </a:t>
            </a:r>
            <a:r>
              <a:rPr lang="hu-HU" dirty="0" err="1"/>
              <a:t>obličky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mŕtveho</a:t>
            </a:r>
            <a:r>
              <a:rPr lang="hu-HU" dirty="0"/>
              <a:t> </a:t>
            </a:r>
            <a:r>
              <a:rPr lang="hu-HU" dirty="0" err="1"/>
              <a:t>darcu</a:t>
            </a:r>
            <a:r>
              <a:rPr lang="hu-HU" dirty="0"/>
              <a:t> </a:t>
            </a:r>
            <a:endParaRPr lang="en-US" dirty="0"/>
          </a:p>
          <a:p>
            <a:r>
              <a:rPr lang="hu-HU" dirty="0"/>
              <a:t>1952 </a:t>
            </a:r>
            <a:r>
              <a:rPr lang="hu-HU" dirty="0" err="1"/>
              <a:t>Prvá</a:t>
            </a:r>
            <a:r>
              <a:rPr lang="hu-HU" dirty="0"/>
              <a:t> </a:t>
            </a:r>
            <a:r>
              <a:rPr lang="hu-HU" dirty="0" err="1"/>
              <a:t>transplantácia</a:t>
            </a:r>
            <a:r>
              <a:rPr lang="hu-HU" dirty="0"/>
              <a:t> </a:t>
            </a:r>
            <a:r>
              <a:rPr lang="hu-HU" dirty="0" err="1"/>
              <a:t>obličky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živého</a:t>
            </a:r>
            <a:r>
              <a:rPr lang="hu-HU" dirty="0"/>
              <a:t> </a:t>
            </a:r>
            <a:r>
              <a:rPr lang="hu-HU" dirty="0" err="1"/>
              <a:t>darcu</a:t>
            </a:r>
            <a:r>
              <a:rPr lang="hu-HU" dirty="0"/>
              <a:t> </a:t>
            </a:r>
            <a:endParaRPr lang="en-US" dirty="0"/>
          </a:p>
          <a:p>
            <a:r>
              <a:rPr lang="hu-HU" dirty="0"/>
              <a:t>1963 </a:t>
            </a:r>
            <a:r>
              <a:rPr lang="hu-HU" dirty="0" err="1"/>
              <a:t>Prvá</a:t>
            </a:r>
            <a:r>
              <a:rPr lang="hu-HU" dirty="0"/>
              <a:t> </a:t>
            </a:r>
            <a:r>
              <a:rPr lang="hu-HU" dirty="0" err="1"/>
              <a:t>xenotransplantácia</a:t>
            </a:r>
            <a:endParaRPr lang="en-US" dirty="0"/>
          </a:p>
          <a:p>
            <a:r>
              <a:rPr lang="hu-HU" dirty="0"/>
              <a:t>1967 </a:t>
            </a:r>
            <a:r>
              <a:rPr lang="hu-HU" dirty="0" err="1"/>
              <a:t>Prvá</a:t>
            </a:r>
            <a:r>
              <a:rPr lang="hu-HU" dirty="0"/>
              <a:t> </a:t>
            </a:r>
            <a:r>
              <a:rPr lang="hu-HU" dirty="0" err="1"/>
              <a:t>transplantácia</a:t>
            </a:r>
            <a:r>
              <a:rPr lang="hu-HU" dirty="0"/>
              <a:t> </a:t>
            </a:r>
            <a:r>
              <a:rPr lang="hu-HU" dirty="0" err="1"/>
              <a:t>srdca</a:t>
            </a:r>
            <a:endParaRPr lang="en-US" dirty="0"/>
          </a:p>
          <a:p>
            <a:r>
              <a:rPr lang="hu-HU" dirty="0"/>
              <a:t>1978 </a:t>
            </a:r>
            <a:r>
              <a:rPr lang="hu-HU" dirty="0" err="1"/>
              <a:t>Prvá</a:t>
            </a:r>
            <a:r>
              <a:rPr lang="hu-HU" dirty="0"/>
              <a:t> </a:t>
            </a:r>
            <a:r>
              <a:rPr lang="hu-HU" dirty="0" err="1"/>
              <a:t>transplantácia</a:t>
            </a:r>
            <a:r>
              <a:rPr lang="hu-HU" dirty="0"/>
              <a:t> </a:t>
            </a:r>
            <a:r>
              <a:rPr lang="hu-HU" dirty="0" err="1"/>
              <a:t>obličky</a:t>
            </a:r>
            <a:r>
              <a:rPr lang="hu-HU" dirty="0"/>
              <a:t> a </a:t>
            </a:r>
            <a:r>
              <a:rPr lang="hu-HU" dirty="0" err="1"/>
              <a:t>Langerhansových</a:t>
            </a:r>
            <a:r>
              <a:rPr lang="hu-HU" dirty="0"/>
              <a:t> </a:t>
            </a:r>
            <a:r>
              <a:rPr lang="hu-HU" dirty="0" err="1"/>
              <a:t>ostrovčekov</a:t>
            </a:r>
            <a:endParaRPr lang="en-US" dirty="0"/>
          </a:p>
          <a:p>
            <a:r>
              <a:rPr lang="hu-HU" dirty="0"/>
              <a:t>1999 </a:t>
            </a:r>
            <a:r>
              <a:rPr lang="hu-HU" dirty="0" err="1"/>
              <a:t>Prvá</a:t>
            </a:r>
            <a:r>
              <a:rPr lang="hu-HU" dirty="0"/>
              <a:t> </a:t>
            </a:r>
            <a:r>
              <a:rPr lang="hu-HU" dirty="0" err="1"/>
              <a:t>implantácia</a:t>
            </a:r>
            <a:r>
              <a:rPr lang="hu-HU" dirty="0"/>
              <a:t> </a:t>
            </a:r>
            <a:r>
              <a:rPr lang="hu-HU" dirty="0" err="1"/>
              <a:t>umelého</a:t>
            </a:r>
            <a:r>
              <a:rPr lang="hu-HU" dirty="0"/>
              <a:t> </a:t>
            </a:r>
            <a:r>
              <a:rPr lang="hu-HU" dirty="0" err="1"/>
              <a:t>srdca</a:t>
            </a:r>
            <a:r>
              <a:rPr lang="hu-HU" dirty="0"/>
              <a:t> a </a:t>
            </a:r>
            <a:r>
              <a:rPr lang="hu-HU" dirty="0" err="1" smtClean="0"/>
              <a:t>batérie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116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Transplantácia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orgánov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hu-HU" dirty="0" err="1"/>
              <a:t>transplantácia</a:t>
            </a:r>
            <a:r>
              <a:rPr lang="hu-HU" dirty="0"/>
              <a:t> </a:t>
            </a:r>
            <a:r>
              <a:rPr lang="hu-HU" dirty="0" err="1"/>
              <a:t>zvyčajne</a:t>
            </a:r>
            <a:r>
              <a:rPr lang="hu-HU" dirty="0"/>
              <a:t> </a:t>
            </a:r>
            <a:r>
              <a:rPr lang="hu-HU" dirty="0" err="1"/>
              <a:t>zahŕňa</a:t>
            </a:r>
            <a:r>
              <a:rPr lang="hu-HU" dirty="0"/>
              <a:t> </a:t>
            </a:r>
            <a:r>
              <a:rPr lang="hu-HU" dirty="0" err="1"/>
              <a:t>odobratie</a:t>
            </a:r>
            <a:r>
              <a:rPr lang="hu-HU" dirty="0"/>
              <a:t> </a:t>
            </a:r>
            <a:r>
              <a:rPr lang="hu-HU" dirty="0" err="1"/>
              <a:t>zdravých</a:t>
            </a:r>
            <a:r>
              <a:rPr lang="hu-HU" dirty="0"/>
              <a:t> </a:t>
            </a:r>
            <a:r>
              <a:rPr lang="hu-HU" dirty="0" err="1"/>
              <a:t>orgánov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buniek</a:t>
            </a:r>
            <a:r>
              <a:rPr lang="hu-HU" dirty="0"/>
              <a:t> z </a:t>
            </a:r>
            <a:r>
              <a:rPr lang="hu-HU" dirty="0" err="1"/>
              <a:t>osoby</a:t>
            </a:r>
            <a:r>
              <a:rPr lang="hu-HU" dirty="0"/>
              <a:t>, </a:t>
            </a:r>
            <a:r>
              <a:rPr lang="hu-HU" dirty="0" err="1"/>
              <a:t>ktorej</a:t>
            </a:r>
            <a:r>
              <a:rPr lang="hu-HU" dirty="0"/>
              <a:t> mozog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mŕtvy</a:t>
            </a:r>
            <a:r>
              <a:rPr lang="hu-HU" dirty="0"/>
              <a:t> (</a:t>
            </a:r>
            <a:r>
              <a:rPr lang="hu-HU" dirty="0" err="1"/>
              <a:t>darca</a:t>
            </a:r>
            <a:r>
              <a:rPr lang="hu-HU" dirty="0"/>
              <a:t>), a </a:t>
            </a:r>
            <a:r>
              <a:rPr lang="hu-HU" dirty="0" err="1"/>
              <a:t>ich</a:t>
            </a:r>
            <a:r>
              <a:rPr lang="hu-HU" dirty="0"/>
              <a:t> </a:t>
            </a:r>
            <a:r>
              <a:rPr lang="hu-HU" dirty="0" err="1"/>
              <a:t>transplantáciu</a:t>
            </a:r>
            <a:r>
              <a:rPr lang="hu-HU" dirty="0"/>
              <a:t> </a:t>
            </a:r>
            <a:r>
              <a:rPr lang="hu-HU" dirty="0" err="1"/>
              <a:t>do</a:t>
            </a:r>
            <a:r>
              <a:rPr lang="hu-HU" dirty="0"/>
              <a:t> </a:t>
            </a:r>
            <a:r>
              <a:rPr lang="hu-HU" dirty="0" err="1"/>
              <a:t>tela</a:t>
            </a:r>
            <a:r>
              <a:rPr lang="hu-HU" dirty="0"/>
              <a:t> </a:t>
            </a:r>
            <a:r>
              <a:rPr lang="hu-HU" dirty="0" err="1"/>
              <a:t>inej</a:t>
            </a:r>
            <a:r>
              <a:rPr lang="hu-HU" dirty="0"/>
              <a:t> </a:t>
            </a:r>
            <a:r>
              <a:rPr lang="hu-HU" dirty="0" err="1"/>
              <a:t>osoby</a:t>
            </a:r>
            <a:r>
              <a:rPr lang="hu-HU" dirty="0"/>
              <a:t> (</a:t>
            </a:r>
            <a:r>
              <a:rPr lang="hu-HU" dirty="0" err="1"/>
              <a:t>príjemca</a:t>
            </a:r>
            <a:r>
              <a:rPr lang="hu-HU" dirty="0"/>
              <a:t>)</a:t>
            </a:r>
            <a:endParaRPr lang="en-US" dirty="0"/>
          </a:p>
          <a:p>
            <a:pPr lvl="0"/>
            <a:r>
              <a:rPr lang="hu-HU" dirty="0"/>
              <a:t>v </a:t>
            </a:r>
            <a:r>
              <a:rPr lang="hu-HU" dirty="0" err="1"/>
              <a:t>prípade</a:t>
            </a:r>
            <a:r>
              <a:rPr lang="hu-HU" dirty="0"/>
              <a:t> </a:t>
            </a:r>
            <a:r>
              <a:rPr lang="hu-HU" dirty="0" err="1"/>
              <a:t>transplantácie</a:t>
            </a:r>
            <a:r>
              <a:rPr lang="hu-HU" dirty="0"/>
              <a:t> </a:t>
            </a:r>
            <a:r>
              <a:rPr lang="hu-HU" dirty="0" err="1"/>
              <a:t>od</a:t>
            </a:r>
            <a:r>
              <a:rPr lang="hu-HU" dirty="0"/>
              <a:t> </a:t>
            </a:r>
            <a:r>
              <a:rPr lang="hu-HU" dirty="0" err="1"/>
              <a:t>žijúceho</a:t>
            </a:r>
            <a:r>
              <a:rPr lang="hu-HU" dirty="0"/>
              <a:t> </a:t>
            </a:r>
            <a:r>
              <a:rPr lang="hu-HU" dirty="0" err="1"/>
              <a:t>darcu</a:t>
            </a:r>
            <a:r>
              <a:rPr lang="hu-HU" dirty="0"/>
              <a:t> </a:t>
            </a:r>
            <a:r>
              <a:rPr lang="hu-HU" dirty="0" err="1"/>
              <a:t>daruje</a:t>
            </a:r>
            <a:r>
              <a:rPr lang="hu-HU" dirty="0"/>
              <a:t> </a:t>
            </a:r>
            <a:r>
              <a:rPr lang="hu-HU" dirty="0" err="1"/>
              <a:t>orgán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jeho</a:t>
            </a:r>
            <a:r>
              <a:rPr lang="hu-HU" dirty="0"/>
              <a:t> </a:t>
            </a:r>
            <a:r>
              <a:rPr lang="hu-HU" dirty="0" err="1"/>
              <a:t>časti</a:t>
            </a:r>
            <a:r>
              <a:rPr lang="hu-HU" dirty="0"/>
              <a:t> </a:t>
            </a:r>
            <a:r>
              <a:rPr lang="hu-HU" dirty="0" err="1"/>
              <a:t>žijúca</a:t>
            </a:r>
            <a:r>
              <a:rPr lang="hu-HU" dirty="0"/>
              <a:t> </a:t>
            </a:r>
            <a:r>
              <a:rPr lang="hu-HU" dirty="0" err="1"/>
              <a:t>osoba</a:t>
            </a:r>
            <a:endParaRPr lang="en-US" dirty="0"/>
          </a:p>
          <a:p>
            <a:r>
              <a:rPr lang="hu-HU" dirty="0" err="1"/>
              <a:t>xenotransplantácia</a:t>
            </a:r>
            <a:r>
              <a:rPr lang="hu-HU" dirty="0"/>
              <a:t> </a:t>
            </a:r>
            <a:r>
              <a:rPr lang="hu-HU" dirty="0" err="1"/>
              <a:t>je</a:t>
            </a:r>
            <a:r>
              <a:rPr lang="hu-HU" dirty="0"/>
              <a:t> </a:t>
            </a:r>
            <a:r>
              <a:rPr lang="hu-HU" dirty="0" err="1"/>
              <a:t>prenos</a:t>
            </a:r>
            <a:r>
              <a:rPr lang="hu-HU" dirty="0"/>
              <a:t> </a:t>
            </a:r>
            <a:r>
              <a:rPr lang="hu-HU" dirty="0" err="1"/>
              <a:t>tkanív</a:t>
            </a:r>
            <a:r>
              <a:rPr lang="hu-HU" dirty="0"/>
              <a:t> </a:t>
            </a:r>
            <a:r>
              <a:rPr lang="hu-HU" dirty="0" err="1"/>
              <a:t>alebo</a:t>
            </a:r>
            <a:r>
              <a:rPr lang="hu-HU" dirty="0"/>
              <a:t> </a:t>
            </a:r>
            <a:r>
              <a:rPr lang="hu-HU" dirty="0" err="1"/>
              <a:t>orgánov</a:t>
            </a:r>
            <a:r>
              <a:rPr lang="hu-HU" dirty="0"/>
              <a:t> z </a:t>
            </a:r>
            <a:r>
              <a:rPr lang="hu-HU" dirty="0" err="1"/>
              <a:t>jedného</a:t>
            </a:r>
            <a:r>
              <a:rPr lang="hu-HU" dirty="0"/>
              <a:t> </a:t>
            </a:r>
            <a:r>
              <a:rPr lang="hu-HU" dirty="0" err="1"/>
              <a:t>druhu</a:t>
            </a:r>
            <a:r>
              <a:rPr lang="hu-HU" dirty="0"/>
              <a:t> </a:t>
            </a:r>
            <a:r>
              <a:rPr lang="hu-HU" dirty="0" err="1"/>
              <a:t>do</a:t>
            </a:r>
            <a:r>
              <a:rPr lang="hu-HU" dirty="0"/>
              <a:t> </a:t>
            </a:r>
            <a:r>
              <a:rPr lang="hu-HU" dirty="0" err="1"/>
              <a:t>druhého</a:t>
            </a:r>
            <a:endParaRPr lang="en-US" dirty="0"/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94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Transplantácia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orgánov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sk-SK" b="1" dirty="0"/>
              <a:t>1.2. Predpoklady</a:t>
            </a:r>
            <a:endParaRPr lang="en-US" b="1" dirty="0"/>
          </a:p>
          <a:p>
            <a:pPr marL="82296" indent="0">
              <a:buNone/>
            </a:pPr>
            <a:r>
              <a:rPr lang="sk-SK" b="1" dirty="0"/>
              <a:t>1.2.1. Zdravotné požiadavky</a:t>
            </a:r>
            <a:endParaRPr lang="en-US" b="1" dirty="0"/>
          </a:p>
          <a:p>
            <a:pPr marL="82296" indent="0">
              <a:buNone/>
            </a:pPr>
            <a:r>
              <a:rPr lang="sk-SK" dirty="0" smtClean="0"/>
              <a:t>	(</a:t>
            </a:r>
            <a:r>
              <a:rPr lang="sk-SK" dirty="0"/>
              <a:t>1) v prípade darcu: darca musí byť nezávisle od seba diagnostikovaný ako mŕtvy mozog dvoma špeciálne vyškolenými lekármi</a:t>
            </a:r>
            <a:endParaRPr lang="en-US" dirty="0"/>
          </a:p>
          <a:p>
            <a:pPr marL="82296" indent="0">
              <a:buNone/>
            </a:pPr>
            <a:r>
              <a:rPr lang="sk-SK" dirty="0" smtClean="0"/>
              <a:t>	(</a:t>
            </a:r>
            <a:r>
              <a:rPr lang="sk-SK" dirty="0"/>
              <a:t>2) u príjemcu: vlastnosti tkaniva a krvná skupina príjemcu by mali byť optimálne zhodné s darcom</a:t>
            </a:r>
            <a:r>
              <a:rPr lang="hu-HU" dirty="0"/>
              <a:t> </a:t>
            </a:r>
            <a:endParaRPr lang="en-US" dirty="0"/>
          </a:p>
          <a:p>
            <a:pPr marL="82296" indent="0">
              <a:buNone/>
            </a:pPr>
            <a:endParaRPr lang="hu-HU" b="1" dirty="0"/>
          </a:p>
          <a:p>
            <a:pPr marL="82296" indent="0">
              <a:buNone/>
            </a:pPr>
            <a:r>
              <a:rPr lang="sk-SK" b="1" dirty="0" smtClean="0"/>
              <a:t>1.2.2</a:t>
            </a:r>
            <a:r>
              <a:rPr lang="sk-SK" b="1" dirty="0"/>
              <a:t>. Právne požiadavky</a:t>
            </a:r>
            <a:endParaRPr lang="en-US" b="1" dirty="0"/>
          </a:p>
          <a:p>
            <a:pPr lvl="0"/>
            <a:r>
              <a:rPr lang="sk-SK" dirty="0"/>
              <a:t>moderná spoločnosť si cení slobodu jednotlivca</a:t>
            </a:r>
            <a:endParaRPr lang="en-US" dirty="0"/>
          </a:p>
          <a:p>
            <a:pPr lvl="0"/>
            <a:r>
              <a:rPr lang="sk-SK" dirty="0" err="1"/>
              <a:t>darcovská</a:t>
            </a:r>
            <a:r>
              <a:rPr lang="sk-SK" dirty="0"/>
              <a:t> karta/vyhlásenie</a:t>
            </a:r>
            <a:endParaRPr lang="en-US" dirty="0"/>
          </a:p>
          <a:p>
            <a:r>
              <a:rPr lang="sk-SK" dirty="0"/>
              <a:t>lekári vypočujú príbuzných o predpokladaných úmysloch zosnulého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813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/>
          <a:lstStyle/>
          <a:p>
            <a:r>
              <a:rPr lang="hu-HU" dirty="0" err="1">
                <a:effectLst/>
              </a:rPr>
              <a:t>Transplantácia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orgánov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sk-SK" b="1" dirty="0" smtClean="0"/>
              <a:t>1.3</a:t>
            </a:r>
            <a:r>
              <a:rPr lang="sk-SK" b="1" dirty="0"/>
              <a:t>. Hlavné zdravotné </a:t>
            </a:r>
            <a:r>
              <a:rPr lang="sk-SK" b="1" dirty="0" smtClean="0"/>
              <a:t>problémy</a:t>
            </a:r>
          </a:p>
          <a:p>
            <a:pPr marL="82296" indent="0">
              <a:buNone/>
            </a:pPr>
            <a:endParaRPr lang="en-US" b="1" dirty="0"/>
          </a:p>
          <a:p>
            <a:pPr marL="82296" indent="0">
              <a:spcAft>
                <a:spcPts val="1200"/>
              </a:spcAft>
              <a:buNone/>
            </a:pPr>
            <a:r>
              <a:rPr lang="sk-SK" dirty="0"/>
              <a:t>	(1) </a:t>
            </a:r>
            <a:r>
              <a:rPr lang="sk-SK" dirty="0" err="1"/>
              <a:t>ejekčná</a:t>
            </a:r>
            <a:r>
              <a:rPr lang="sk-SK" dirty="0"/>
              <a:t> reakcia</a:t>
            </a:r>
            <a:endParaRPr lang="en-US" dirty="0"/>
          </a:p>
          <a:p>
            <a:pPr marL="82296" indent="0">
              <a:spcAft>
                <a:spcPts val="1200"/>
              </a:spcAft>
              <a:buNone/>
            </a:pPr>
            <a:r>
              <a:rPr lang="sk-SK" dirty="0"/>
              <a:t>	(2) infekcie v pooperačnom období</a:t>
            </a:r>
            <a:endParaRPr lang="en-US" dirty="0"/>
          </a:p>
          <a:p>
            <a:pPr marL="82296" indent="0">
              <a:spcAft>
                <a:spcPts val="1200"/>
              </a:spcAft>
              <a:buNone/>
            </a:pPr>
            <a:r>
              <a:rPr lang="sk-SK" dirty="0"/>
              <a:t>	(3) vedľajšie účinky </a:t>
            </a:r>
            <a:r>
              <a:rPr lang="sk-SK" dirty="0" err="1"/>
              <a:t>imunosupresívnych</a:t>
            </a:r>
            <a:r>
              <a:rPr lang="sk-SK" dirty="0"/>
              <a:t> </a:t>
            </a:r>
            <a:r>
              <a:rPr lang="sk-SK" dirty="0" smtClean="0"/>
              <a:t>	liekov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200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Transplantácia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orgánov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sk-SK" b="1" dirty="0"/>
              <a:t>2. Etické hodnotenie transplantačnej medicíny</a:t>
            </a:r>
            <a:endParaRPr lang="en-US" b="1" dirty="0"/>
          </a:p>
          <a:p>
            <a:pPr marL="82296" indent="0">
              <a:buNone/>
            </a:pPr>
            <a:r>
              <a:rPr lang="sk-SK" sz="2800" b="1" dirty="0"/>
              <a:t>2.1. Pozitívne aspekty transplantácie </a:t>
            </a:r>
            <a:r>
              <a:rPr lang="sk-SK" sz="2800" b="1" dirty="0" smtClean="0"/>
              <a:t>orgánov</a:t>
            </a:r>
          </a:p>
          <a:p>
            <a:pPr marL="82296" indent="0">
              <a:buNone/>
            </a:pPr>
            <a:endParaRPr lang="en-US" b="1" dirty="0"/>
          </a:p>
          <a:p>
            <a:pPr lvl="0"/>
            <a:r>
              <a:rPr lang="sk-SK" dirty="0"/>
              <a:t>jeden z najnovších pokrokov modernej medicíny</a:t>
            </a:r>
            <a:endParaRPr lang="en-US" dirty="0"/>
          </a:p>
          <a:p>
            <a:pPr lvl="0"/>
            <a:r>
              <a:rPr lang="sk-SK" dirty="0"/>
              <a:t>môže trvalo udržateľným spôsobom zlepšiť zdravie ľudí.</a:t>
            </a:r>
            <a:endParaRPr lang="en-US" dirty="0"/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927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Transplantácia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orgánov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1403648" y="1412776"/>
            <a:ext cx="7498080" cy="4800600"/>
          </a:xfrm>
        </p:spPr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sk-SK" sz="3400" b="1" dirty="0"/>
              <a:t>2.2. Problematika</a:t>
            </a:r>
            <a:endParaRPr lang="en-US" sz="3400" b="1" dirty="0"/>
          </a:p>
          <a:p>
            <a:pPr marL="82296" indent="0">
              <a:buNone/>
            </a:pPr>
            <a:r>
              <a:rPr lang="sk-SK" b="1" dirty="0"/>
              <a:t>2.2.1. Psychologické problémy; pocity viny</a:t>
            </a:r>
            <a:endParaRPr lang="en-US" b="1" dirty="0"/>
          </a:p>
          <a:p>
            <a:pPr lvl="0"/>
            <a:r>
              <a:rPr lang="sk-SK" dirty="0"/>
              <a:t>príjemca sa môže cítiť vinný, keď si uvedomí, že smrť niekoho znamená jeho prežitie</a:t>
            </a:r>
            <a:endParaRPr lang="en-US" dirty="0"/>
          </a:p>
          <a:p>
            <a:pPr lvl="0"/>
            <a:r>
              <a:rPr lang="sk-SK" dirty="0"/>
              <a:t>podvedome sa obávajú pomsty transplantovaného orgánu</a:t>
            </a:r>
            <a:endParaRPr lang="en-US" dirty="0"/>
          </a:p>
          <a:p>
            <a:pPr marL="82296" indent="0">
              <a:buNone/>
            </a:pPr>
            <a:r>
              <a:rPr lang="sk-SK" dirty="0"/>
              <a:t> </a:t>
            </a:r>
            <a:endParaRPr lang="en-US" dirty="0"/>
          </a:p>
          <a:p>
            <a:pPr marL="82296" indent="0">
              <a:buNone/>
            </a:pPr>
            <a:r>
              <a:rPr lang="sk-SK" b="1" dirty="0"/>
              <a:t>2.2.2. Právne problémy</a:t>
            </a:r>
            <a:endParaRPr lang="en-US" b="1" dirty="0"/>
          </a:p>
          <a:p>
            <a:pPr lvl="0"/>
            <a:r>
              <a:rPr lang="sk-SK" dirty="0"/>
              <a:t>definícia mozgovej smrti sa v jednotlivých krajinách líši.</a:t>
            </a:r>
            <a:endParaRPr lang="en-US" dirty="0"/>
          </a:p>
          <a:p>
            <a:pPr lvl="0"/>
            <a:r>
              <a:rPr lang="sk-SK" dirty="0"/>
              <a:t>darcovstvo orgánov je v niektorých krajinách podmienené súhlasom.</a:t>
            </a:r>
            <a:endParaRPr lang="en-US" dirty="0"/>
          </a:p>
          <a:p>
            <a:pPr lvl="0"/>
            <a:r>
              <a:rPr lang="sk-SK" dirty="0"/>
              <a:t>v Európe sa veľké cirkvi vyslovili za darcovstvo orgánov napriek legislatíve</a:t>
            </a:r>
            <a:endParaRPr lang="en-US" dirty="0"/>
          </a:p>
          <a:p>
            <a:r>
              <a:rPr lang="sk-SK" dirty="0"/>
              <a:t>obchodovanie s orgánmi je odsúdeniahodné a v civilizovaných spoločnostiach neprijateľné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641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Transplantácia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orgánov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b="1" dirty="0"/>
              <a:t>2.3. Teologicko-etické hodnotenie</a:t>
            </a:r>
            <a:endParaRPr lang="en-US" b="1" dirty="0"/>
          </a:p>
          <a:p>
            <a:r>
              <a:rPr lang="sk-SK" b="1" dirty="0"/>
              <a:t>2.3.1. Smrť mozgu</a:t>
            </a:r>
            <a:endParaRPr lang="en-US" b="1" dirty="0"/>
          </a:p>
          <a:p>
            <a:pPr lvl="0"/>
            <a:r>
              <a:rPr lang="sk-SK" dirty="0"/>
              <a:t>otázka, kedy sa darca môže považovať za skutočne mŕtveho</a:t>
            </a:r>
            <a:endParaRPr lang="en-US" dirty="0"/>
          </a:p>
          <a:p>
            <a:pPr lvl="0"/>
            <a:r>
              <a:rPr lang="sk-SK" dirty="0"/>
              <a:t>dva ciele viedli k definícii mozgovej smrti ako smrti: </a:t>
            </a:r>
            <a:endParaRPr lang="en-US" dirty="0"/>
          </a:p>
          <a:p>
            <a:pPr lvl="1"/>
            <a:r>
              <a:rPr lang="sk-SK" dirty="0"/>
              <a:t>zabrániť nezvratnej kóme</a:t>
            </a:r>
            <a:endParaRPr lang="en-US" dirty="0"/>
          </a:p>
          <a:p>
            <a:pPr lvl="1"/>
            <a:r>
              <a:rPr lang="sk-SK" dirty="0"/>
              <a:t>beztrestné transplantácie a odbery orgánov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112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>
                <a:effectLst/>
              </a:rPr>
              <a:t>Transplantácia</a:t>
            </a:r>
            <a:r>
              <a:rPr lang="hu-HU" dirty="0">
                <a:effectLst/>
              </a:rPr>
              <a:t> </a:t>
            </a:r>
            <a:r>
              <a:rPr lang="hu-HU" dirty="0" err="1">
                <a:effectLst/>
              </a:rPr>
              <a:t>orgánov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sk-SK" b="1" dirty="0"/>
              <a:t>2.3.2. Fyzická integrita</a:t>
            </a:r>
            <a:endParaRPr lang="en-US" b="1" dirty="0"/>
          </a:p>
          <a:p>
            <a:pPr marL="356616" lvl="1" indent="0">
              <a:buNone/>
            </a:pPr>
            <a:r>
              <a:rPr lang="sk-SK" dirty="0" smtClean="0"/>
              <a:t>(</a:t>
            </a:r>
            <a:r>
              <a:rPr lang="sk-SK" dirty="0"/>
              <a:t>1) pre príjemcu: treba mať na pamäti, že každý človek je nedeliteľnou osobnosťou</a:t>
            </a:r>
            <a:endParaRPr lang="en-US" dirty="0"/>
          </a:p>
          <a:p>
            <a:pPr marL="356616" lvl="1" indent="0">
              <a:buNone/>
            </a:pPr>
            <a:r>
              <a:rPr lang="sk-SK" dirty="0"/>
              <a:t>(2) pre darcu: osoba má právo na svoju telesnú integritu až do konca procesu umierania</a:t>
            </a:r>
            <a:endParaRPr lang="en-US" dirty="0"/>
          </a:p>
          <a:p>
            <a:pPr marL="82296" indent="0">
              <a:buNone/>
            </a:pPr>
            <a:r>
              <a:rPr lang="sk-SK" b="1" dirty="0"/>
              <a:t>2.3.3. Prijatie osudu smrti chorým človekom</a:t>
            </a:r>
            <a:endParaRPr lang="en-US" b="1" dirty="0"/>
          </a:p>
          <a:p>
            <a:pPr lvl="0"/>
            <a:r>
              <a:rPr lang="sk-SK" dirty="0"/>
              <a:t>kultúra postoja k smrti</a:t>
            </a:r>
            <a:endParaRPr lang="en-US" dirty="0"/>
          </a:p>
          <a:p>
            <a:pPr lvl="0"/>
            <a:r>
              <a:rPr lang="sk-SK" dirty="0"/>
              <a:t>kto verí v Krista, očakáva vzkriesenie pre večný život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0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novrat">
  <a:themeElements>
    <a:clrScheme name="Sl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l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</TotalTime>
  <Words>283</Words>
  <Application>Microsoft Office PowerPoint</Application>
  <PresentationFormat>Prezentácia na obrazovke (4:3)</PresentationFormat>
  <Paragraphs>61</Paragraphs>
  <Slides>9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0" baseType="lpstr">
      <vt:lpstr>Slnovrat</vt:lpstr>
      <vt:lpstr>Transplantácia orgánov</vt:lpstr>
      <vt:lpstr>Transplantácia orgánov</vt:lpstr>
      <vt:lpstr>Transplantácia orgánov</vt:lpstr>
      <vt:lpstr>Transplantácia orgánov</vt:lpstr>
      <vt:lpstr>Transplantácia orgánov</vt:lpstr>
      <vt:lpstr>Transplantácia orgánov</vt:lpstr>
      <vt:lpstr>Transplantácia orgánov</vt:lpstr>
      <vt:lpstr>Transplantácia orgánov</vt:lpstr>
      <vt:lpstr>Transplantácia orgánov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Szervátültetés</dc:title>
  <dc:creator>user</dc:creator>
  <cp:lastModifiedBy>user</cp:lastModifiedBy>
  <cp:revision>2</cp:revision>
  <dcterms:created xsi:type="dcterms:W3CDTF">2023-12-22T17:20:29Z</dcterms:created>
  <dcterms:modified xsi:type="dcterms:W3CDTF">2024-01-03T16:45:42Z</dcterms:modified>
</cp:coreProperties>
</file>