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á snímka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k-SK" smtClean="0"/>
              <a:t>Upravte štýl predlohy podnadpisov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k-SK" smtClean="0"/>
              <a:t>Ak chcete pridať obrázok, kliknite na ikonu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u-HU" b="1" dirty="0"/>
              <a:t>A szexualitás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7257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hu-HU" b="1" dirty="0"/>
              <a:t>3</a:t>
            </a:r>
            <a:r>
              <a:rPr lang="hu-HU" sz="2800" b="1" dirty="0"/>
              <a:t>. Fogamzásgátlás</a:t>
            </a:r>
            <a:endParaRPr lang="en-US" dirty="0"/>
          </a:p>
          <a:p>
            <a:pPr marL="0" indent="0">
              <a:buNone/>
            </a:pPr>
            <a:r>
              <a:rPr lang="hu-HU" b="1" dirty="0"/>
              <a:t> </a:t>
            </a:r>
            <a:endParaRPr lang="en-US" dirty="0"/>
          </a:p>
          <a:p>
            <a:pPr marL="0" indent="0">
              <a:buNone/>
            </a:pPr>
            <a:r>
              <a:rPr lang="hu-HU" b="1" dirty="0"/>
              <a:t>3.1.  A fogamzásgátlás története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lvl="0"/>
            <a:r>
              <a:rPr lang="hu-HU" dirty="0"/>
              <a:t>fogamzásgátlás mindig is létezett</a:t>
            </a:r>
            <a:endParaRPr lang="en-US" dirty="0"/>
          </a:p>
          <a:p>
            <a:pPr lvl="0"/>
            <a:r>
              <a:rPr lang="hu-HU" dirty="0"/>
              <a:t>gyógynövények, </a:t>
            </a:r>
            <a:r>
              <a:rPr lang="hu-HU" dirty="0" err="1"/>
              <a:t>citrusok</a:t>
            </a:r>
            <a:endParaRPr lang="en-US" dirty="0"/>
          </a:p>
          <a:p>
            <a:pPr lvl="0"/>
            <a:r>
              <a:rPr lang="hu-HU" dirty="0"/>
              <a:t>coitus </a:t>
            </a:r>
            <a:r>
              <a:rPr lang="hu-HU" dirty="0" err="1"/>
              <a:t>interruptus</a:t>
            </a:r>
            <a:endParaRPr lang="en-US" dirty="0"/>
          </a:p>
          <a:p>
            <a:pPr lvl="0"/>
            <a:r>
              <a:rPr lang="hu-HU" dirty="0"/>
              <a:t>1870 után kerültek piacra a gumióvszerek</a:t>
            </a:r>
            <a:endParaRPr lang="en-US" dirty="0"/>
          </a:p>
          <a:p>
            <a:pPr lvl="0"/>
            <a:r>
              <a:rPr lang="hu-HU" dirty="0"/>
              <a:t>1960-tól a hormonális fogamzásgátlás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b="1" dirty="0"/>
              <a:t>A szexualitás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21202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hu-HU" b="1" dirty="0"/>
              <a:t>3.2. Alapvető tények</a:t>
            </a:r>
            <a:endParaRPr lang="en-US" dirty="0"/>
          </a:p>
          <a:p>
            <a:pPr marL="0" indent="0">
              <a:buNone/>
            </a:pPr>
            <a:r>
              <a:rPr lang="hu-HU" dirty="0"/>
              <a:t> </a:t>
            </a:r>
            <a:endParaRPr lang="en-US" dirty="0"/>
          </a:p>
          <a:p>
            <a:pPr lvl="0"/>
            <a:r>
              <a:rPr lang="hu-HU" i="1" dirty="0" err="1"/>
              <a:t>Humanae</a:t>
            </a:r>
            <a:r>
              <a:rPr lang="hu-HU" i="1" dirty="0"/>
              <a:t> vitae (1968): </a:t>
            </a:r>
            <a:r>
              <a:rPr lang="hu-HU" dirty="0"/>
              <a:t>minden házassági aktusnak az emberi élet megfoganására kell irányulnia – a mesterséges megtermékenyítés minden formáját is elítéli</a:t>
            </a:r>
            <a:endParaRPr lang="en-US" dirty="0"/>
          </a:p>
          <a:p>
            <a:pPr lvl="0"/>
            <a:r>
              <a:rPr lang="hu-HU" dirty="0"/>
              <a:t>az ember képes a természetes fogamzásszabályozással is visszaélni úgy, hogy egyáltalán nem nemz utódot</a:t>
            </a:r>
            <a:endParaRPr lang="en-US" dirty="0"/>
          </a:p>
          <a:p>
            <a:pPr lvl="0"/>
            <a:r>
              <a:rPr lang="hu-HU" dirty="0"/>
              <a:t>az emberi racionalitás nem olyan erős, hogy a nemi ösztönt – kivált a házasságban – „ki lehetne kapcsolni“</a:t>
            </a:r>
            <a:endParaRPr lang="en-US" dirty="0"/>
          </a:p>
          <a:p>
            <a:pPr lvl="0"/>
            <a:r>
              <a:rPr lang="hu-HU" dirty="0"/>
              <a:t>a protestáns egyházak is Isten teremtő akaratába való beleavatkozásként kezelték a fogamzásgátlást</a:t>
            </a:r>
            <a:endParaRPr lang="en-US" dirty="0"/>
          </a:p>
          <a:p>
            <a:pPr lvl="0"/>
            <a:r>
              <a:rPr lang="hu-HU" dirty="0"/>
              <a:t>a konzervatív evangélikus keresztyének tabutémává teszik a fogamzásgátlás kérdését</a:t>
            </a:r>
            <a:endParaRPr lang="en-US" dirty="0"/>
          </a:p>
          <a:p>
            <a:r>
              <a:rPr lang="hu-HU" dirty="0"/>
              <a:t>a házasságban esetenként konkurálhat egymással a nemi kapcsolat </a:t>
            </a:r>
            <a:r>
              <a:rPr lang="hu-HU" dirty="0" err="1"/>
              <a:t>prokreatív</a:t>
            </a:r>
            <a:r>
              <a:rPr lang="hu-HU" dirty="0"/>
              <a:t> és immanens szerepe</a:t>
            </a: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b="1" dirty="0"/>
              <a:t>A szexualitás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29111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hu-HU" b="1" dirty="0"/>
              <a:t>3.3. A természetes fogamzásszabályozás</a:t>
            </a:r>
            <a:endParaRPr lang="en-US" dirty="0"/>
          </a:p>
          <a:p>
            <a:pPr marL="0" indent="0">
              <a:buNone/>
            </a:pPr>
            <a:r>
              <a:rPr lang="hu-HU" dirty="0"/>
              <a:t> </a:t>
            </a:r>
            <a:endParaRPr lang="en-US" dirty="0"/>
          </a:p>
          <a:p>
            <a:pPr lvl="0"/>
            <a:r>
              <a:rPr lang="hu-HU" dirty="0"/>
              <a:t>a fogamzásszabályozás legtermészetesebb módja a női ciklus figyelemmel követése</a:t>
            </a:r>
            <a:endParaRPr lang="en-US" dirty="0"/>
          </a:p>
          <a:p>
            <a:pPr lvl="0"/>
            <a:r>
              <a:rPr lang="hu-HU" dirty="0" err="1"/>
              <a:t>Trobisch</a:t>
            </a:r>
            <a:r>
              <a:rPr lang="hu-HU" dirty="0"/>
              <a:t> és </a:t>
            </a:r>
            <a:r>
              <a:rPr lang="hu-HU" dirty="0" err="1"/>
              <a:t>Rötzer</a:t>
            </a:r>
            <a:r>
              <a:rPr lang="hu-HU" dirty="0"/>
              <a:t> ezt a módszert kiegészítették a női ciklus szimptómáinak figyelemmel követésével</a:t>
            </a:r>
            <a:endParaRPr lang="en-US" dirty="0"/>
          </a:p>
          <a:p>
            <a:pPr lvl="0"/>
            <a:r>
              <a:rPr lang="hu-HU" dirty="0"/>
              <a:t>etikailag elfogadható, míg vissza nem élnek vele </a:t>
            </a:r>
            <a:r>
              <a:rPr lang="hu-HU" dirty="0" err="1"/>
              <a:t>olymódon</a:t>
            </a:r>
            <a:r>
              <a:rPr lang="hu-HU" dirty="0"/>
              <a:t>, hogy a pár egyáltalán nem vállal gyermeket</a:t>
            </a:r>
            <a:endParaRPr lang="en-US" dirty="0"/>
          </a:p>
          <a:p>
            <a:pPr lvl="0"/>
            <a:r>
              <a:rPr lang="hu-HU" dirty="0"/>
              <a:t>a házassági egység legtermészetesebb kifejezője, hogy a felek élnek szexuális életet, de további gyermekek vállalása egy vagy több ok miatt lehetetlen</a:t>
            </a:r>
            <a:endParaRPr lang="en-US" dirty="0"/>
          </a:p>
          <a:p>
            <a:r>
              <a:rPr lang="hu-HU" dirty="0"/>
              <a:t>ha azonban megterhelnénk a házasságot az önmegtartóztatás követelésével, a mesterséges fogamzásgátlást inkább elfogadhatjuk</a:t>
            </a: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b="1" dirty="0"/>
              <a:t>A szexualitás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76465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hu-HU" b="1" dirty="0"/>
              <a:t>3.4. A fogamzásgátlás mesterséges módjai</a:t>
            </a:r>
            <a:endParaRPr lang="en-US" dirty="0"/>
          </a:p>
          <a:p>
            <a:pPr lvl="0"/>
            <a:r>
              <a:rPr lang="hu-HU" dirty="0"/>
              <a:t>orális </a:t>
            </a:r>
            <a:r>
              <a:rPr lang="hu-HU" dirty="0" err="1"/>
              <a:t>antikoncepció</a:t>
            </a:r>
            <a:r>
              <a:rPr lang="hu-HU" dirty="0"/>
              <a:t> (pirula)</a:t>
            </a:r>
            <a:endParaRPr lang="en-US" dirty="0"/>
          </a:p>
          <a:p>
            <a:pPr lvl="0"/>
            <a:r>
              <a:rPr lang="hu-HU" dirty="0"/>
              <a:t>hormonális fogamzásgátlás </a:t>
            </a:r>
            <a:endParaRPr lang="en-US" dirty="0"/>
          </a:p>
          <a:p>
            <a:pPr lvl="2"/>
            <a:r>
              <a:rPr lang="hu-HU" dirty="0"/>
              <a:t>három hónapos injekció</a:t>
            </a:r>
            <a:endParaRPr lang="en-US" dirty="0"/>
          </a:p>
          <a:p>
            <a:pPr lvl="2"/>
            <a:r>
              <a:rPr lang="hu-HU" dirty="0"/>
              <a:t>hormonpálcák</a:t>
            </a:r>
            <a:endParaRPr lang="en-US" dirty="0"/>
          </a:p>
          <a:p>
            <a:pPr lvl="2"/>
            <a:r>
              <a:rPr lang="hu-HU" dirty="0"/>
              <a:t>egyhónapos injekció</a:t>
            </a:r>
            <a:endParaRPr lang="en-US" dirty="0"/>
          </a:p>
          <a:p>
            <a:pPr lvl="2"/>
            <a:r>
              <a:rPr lang="hu-HU" dirty="0"/>
              <a:t>hormontapaszok</a:t>
            </a:r>
            <a:endParaRPr lang="en-US" dirty="0"/>
          </a:p>
          <a:p>
            <a:pPr lvl="2"/>
            <a:r>
              <a:rPr lang="hu-HU" dirty="0"/>
              <a:t>hüvelygyűrűk</a:t>
            </a:r>
            <a:endParaRPr lang="en-US" dirty="0"/>
          </a:p>
          <a:p>
            <a:pPr lvl="0"/>
            <a:r>
              <a:rPr lang="hu-HU" dirty="0"/>
              <a:t>spirál (</a:t>
            </a:r>
            <a:r>
              <a:rPr lang="hu-HU" dirty="0" err="1"/>
              <a:t>Intrauterinpessar</a:t>
            </a:r>
            <a:r>
              <a:rPr lang="hu-HU" dirty="0"/>
              <a:t> = IUP)</a:t>
            </a:r>
            <a:endParaRPr lang="en-US" dirty="0"/>
          </a:p>
          <a:p>
            <a:pPr lvl="0"/>
            <a:r>
              <a:rPr lang="hu-HU" dirty="0"/>
              <a:t>diafragma</a:t>
            </a:r>
            <a:endParaRPr lang="en-US" dirty="0"/>
          </a:p>
          <a:p>
            <a:pPr lvl="0"/>
            <a:r>
              <a:rPr lang="hu-HU" dirty="0"/>
              <a:t>gumióvszer</a:t>
            </a:r>
            <a:endParaRPr lang="en-US" dirty="0"/>
          </a:p>
          <a:p>
            <a:pPr lvl="0"/>
            <a:r>
              <a:rPr lang="hu-HU" dirty="0"/>
              <a:t>kémiai fogamzásgátlók a kúpok, gélek, krémek és olajak</a:t>
            </a:r>
            <a:endParaRPr lang="en-US" dirty="0"/>
          </a:p>
          <a:p>
            <a:pPr lvl="0"/>
            <a:r>
              <a:rPr lang="hu-HU" dirty="0"/>
              <a:t>a nő sterilizációja</a:t>
            </a:r>
            <a:endParaRPr lang="en-US" dirty="0"/>
          </a:p>
          <a:p>
            <a:r>
              <a:rPr lang="hu-HU" dirty="0"/>
              <a:t>a férfi sterilizálása (</a:t>
            </a:r>
            <a:r>
              <a:rPr lang="hu-HU" dirty="0" err="1"/>
              <a:t>vaszektómia</a:t>
            </a:r>
            <a:r>
              <a:rPr lang="hu-HU" dirty="0"/>
              <a:t>)</a:t>
            </a: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b="1" dirty="0"/>
              <a:t>A szexualitás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43597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u-HU" b="1" dirty="0"/>
              <a:t>4</a:t>
            </a:r>
            <a:r>
              <a:rPr lang="hu-HU" b="1" smtClean="0"/>
              <a:t>. </a:t>
            </a:r>
            <a:r>
              <a:rPr lang="hu-HU" b="1" dirty="0"/>
              <a:t>Záró megjegyzések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lvl="0"/>
            <a:r>
              <a:rPr lang="hu-HU" dirty="0"/>
              <a:t>a szexualitás témája minden más etikai témánál mélyebben érinti az embert</a:t>
            </a:r>
            <a:endParaRPr lang="en-US" dirty="0"/>
          </a:p>
          <a:p>
            <a:pPr lvl="0"/>
            <a:r>
              <a:rPr lang="hu-HU" dirty="0"/>
              <a:t>a modern szexuális morál fő problémája a szexualitás és a házasság különválasztása</a:t>
            </a:r>
            <a:endParaRPr lang="en-US" dirty="0"/>
          </a:p>
          <a:p>
            <a:pPr lvl="0"/>
            <a:r>
              <a:rPr lang="hu-HU" dirty="0"/>
              <a:t>az új szexuális erkölcsnek is van egy pozitív oldala: a szexualitás, amely legmélyebb valójában emberi, mentesült a sok tabu alól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b="1" dirty="0"/>
              <a:t>A szexualitás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53409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hu-HU" sz="2800" b="1" dirty="0" smtClean="0"/>
              <a:t>1. Problémafelvetés</a:t>
            </a:r>
            <a:r>
              <a:rPr lang="hu-HU" sz="2800" b="1" dirty="0"/>
              <a:t>: A szexualitás helye a posztmodern </a:t>
            </a:r>
            <a:r>
              <a:rPr lang="hu-HU" sz="2800" b="1" dirty="0" smtClean="0"/>
              <a:t>gondolkodásban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hu-HU" b="1" dirty="0"/>
              <a:t>1.1. Tények</a:t>
            </a:r>
            <a:endParaRPr lang="en-US" dirty="0"/>
          </a:p>
          <a:p>
            <a:pPr lvl="0"/>
            <a:r>
              <a:rPr lang="hu-HU" dirty="0"/>
              <a:t>jelenlegi világunk szexuális beállítottságú</a:t>
            </a:r>
            <a:endParaRPr lang="en-US" dirty="0"/>
          </a:p>
          <a:p>
            <a:pPr lvl="0"/>
            <a:r>
              <a:rPr lang="hu-HU" dirty="0"/>
              <a:t>reklámok</a:t>
            </a:r>
            <a:endParaRPr lang="en-US" dirty="0"/>
          </a:p>
          <a:p>
            <a:pPr lvl="0"/>
            <a:r>
              <a:rPr lang="hu-HU" dirty="0" err="1"/>
              <a:t>talk</a:t>
            </a:r>
            <a:r>
              <a:rPr lang="hu-HU" dirty="0"/>
              <a:t> show-k</a:t>
            </a:r>
            <a:endParaRPr lang="en-US" dirty="0"/>
          </a:p>
          <a:p>
            <a:pPr lvl="0"/>
            <a:r>
              <a:rPr lang="hu-HU" dirty="0"/>
              <a:t>iskolai szexuális felvilágosítás</a:t>
            </a:r>
            <a:endParaRPr lang="en-US" dirty="0"/>
          </a:p>
          <a:p>
            <a:pPr lvl="0"/>
            <a:r>
              <a:rPr lang="hu-HU" dirty="0"/>
              <a:t>internet</a:t>
            </a:r>
            <a:endParaRPr lang="en-US" dirty="0"/>
          </a:p>
          <a:p>
            <a:pPr lvl="0"/>
            <a:r>
              <a:rPr lang="hu-HU" dirty="0"/>
              <a:t>partnercserék, stb.</a:t>
            </a:r>
            <a:endParaRPr lang="en-US" dirty="0"/>
          </a:p>
          <a:p>
            <a:pPr lvl="0"/>
            <a:r>
              <a:rPr lang="hu-HU" dirty="0"/>
              <a:t>a társadalom változása éppen a szexualitás tekintetében forradalmi</a:t>
            </a:r>
            <a:endParaRPr lang="en-US" dirty="0"/>
          </a:p>
          <a:p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b="1" dirty="0"/>
              <a:t>A szexualitás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16740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u-HU" b="1" dirty="0"/>
              <a:t>1.2. Posztmodern háttér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lvl="0"/>
            <a:r>
              <a:rPr lang="hu-HU" dirty="0"/>
              <a:t>az ember a legmélyebb valójában </a:t>
            </a:r>
            <a:r>
              <a:rPr lang="hu-HU" dirty="0" smtClean="0"/>
              <a:t>ösztönlény</a:t>
            </a:r>
          </a:p>
          <a:p>
            <a:pPr marL="0" lvl="0" indent="0">
              <a:buNone/>
            </a:pPr>
            <a:endParaRPr lang="en-US" dirty="0"/>
          </a:p>
          <a:p>
            <a:pPr lvl="0"/>
            <a:r>
              <a:rPr lang="hu-HU" dirty="0"/>
              <a:t>Freud: </a:t>
            </a:r>
            <a:r>
              <a:rPr lang="hu-HU" i="1" dirty="0" err="1"/>
              <a:t>libido</a:t>
            </a:r>
            <a:r>
              <a:rPr lang="hu-HU" dirty="0"/>
              <a:t> (lat.: kívánság, vágy) az ember alapvető </a:t>
            </a:r>
            <a:r>
              <a:rPr lang="hu-HU" dirty="0" smtClean="0"/>
              <a:t>ösztöne</a:t>
            </a:r>
          </a:p>
          <a:p>
            <a:pPr marL="0" lvl="0" indent="0">
              <a:buNone/>
            </a:pPr>
            <a:endParaRPr lang="en-US" dirty="0"/>
          </a:p>
          <a:p>
            <a:pPr lvl="0"/>
            <a:r>
              <a:rPr lang="hu-HU" dirty="0"/>
              <a:t>a libidó felszabadítása vallási vonalakat nyert</a:t>
            </a:r>
            <a:endParaRPr lang="en-US" dirty="0"/>
          </a:p>
          <a:p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b="1" dirty="0"/>
              <a:t>A szexualitás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63203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u-HU" b="1" dirty="0" smtClean="0"/>
              <a:t>1.3</a:t>
            </a:r>
            <a:r>
              <a:rPr lang="hu-HU" b="1" dirty="0"/>
              <a:t>. A szexualitás értelmezése a posztmodern tudatban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lvl="0"/>
            <a:r>
              <a:rPr lang="hu-HU" dirty="0"/>
              <a:t>a szexet, mint a házasság belső célját nem </a:t>
            </a:r>
            <a:r>
              <a:rPr lang="hu-HU" dirty="0" smtClean="0"/>
              <a:t>emlegetik</a:t>
            </a:r>
          </a:p>
          <a:p>
            <a:pPr marL="0" lvl="0" indent="0">
              <a:buNone/>
            </a:pPr>
            <a:endParaRPr lang="en-US" dirty="0"/>
          </a:p>
          <a:p>
            <a:pPr lvl="0"/>
            <a:r>
              <a:rPr lang="hu-HU" dirty="0"/>
              <a:t>a szex különválik a valós meghatározásától – </a:t>
            </a:r>
            <a:r>
              <a:rPr lang="hu-HU" dirty="0" smtClean="0"/>
              <a:t>individualizálják</a:t>
            </a:r>
          </a:p>
          <a:p>
            <a:pPr marL="0" lvl="0" indent="0">
              <a:buNone/>
            </a:pPr>
            <a:endParaRPr lang="en-US" dirty="0"/>
          </a:p>
          <a:p>
            <a:pPr lvl="0"/>
            <a:r>
              <a:rPr lang="hu-HU" dirty="0"/>
              <a:t>hiányzik a szexuális aktusból az egyik legjelentősebb elem, a „te“</a:t>
            </a:r>
            <a:r>
              <a:rPr lang="hu-HU" dirty="0" err="1"/>
              <a:t>-vel</a:t>
            </a:r>
            <a:r>
              <a:rPr lang="hu-HU" dirty="0"/>
              <a:t> való kapcsolat</a:t>
            </a:r>
            <a:endParaRPr lang="en-US" dirty="0"/>
          </a:p>
          <a:p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b="1" dirty="0"/>
              <a:t>A szexualitás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66626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hu-HU" b="1" dirty="0"/>
              <a:t>1.4. A szexualitás platonista értékelése a nyugati társadalomban</a:t>
            </a:r>
            <a:endParaRPr lang="en-US" dirty="0"/>
          </a:p>
          <a:p>
            <a:pPr lvl="0"/>
            <a:r>
              <a:rPr lang="hu-HU" dirty="0"/>
              <a:t>a keresztyén egyház a görög gondolkodás hatására az emberi szexualitást negatívan értékelte</a:t>
            </a:r>
            <a:endParaRPr lang="en-US" dirty="0"/>
          </a:p>
          <a:p>
            <a:pPr lvl="1"/>
            <a:r>
              <a:rPr lang="hu-HU" dirty="0" err="1"/>
              <a:t>Origenész</a:t>
            </a:r>
            <a:r>
              <a:rPr lang="hu-HU" dirty="0"/>
              <a:t> a házasságon belüli aktusban is bizonyos mértékű tisztátalanságot vél felfedezni</a:t>
            </a:r>
            <a:endParaRPr lang="en-US" dirty="0"/>
          </a:p>
          <a:p>
            <a:pPr lvl="1"/>
            <a:r>
              <a:rPr lang="hu-HU" dirty="0" err="1"/>
              <a:t>Augusztinusz</a:t>
            </a:r>
            <a:r>
              <a:rPr lang="hu-HU" dirty="0"/>
              <a:t> szerint a szexualitást a </a:t>
            </a:r>
            <a:r>
              <a:rPr lang="hu-HU" dirty="0" err="1"/>
              <a:t>konkupiszcencia</a:t>
            </a:r>
            <a:r>
              <a:rPr lang="hu-HU" dirty="0"/>
              <a:t> motiválja</a:t>
            </a:r>
            <a:endParaRPr lang="en-US" dirty="0"/>
          </a:p>
          <a:p>
            <a:pPr lvl="1"/>
            <a:r>
              <a:rPr lang="hu-HU" dirty="0" err="1"/>
              <a:t>Krizosztomosz</a:t>
            </a:r>
            <a:r>
              <a:rPr lang="hu-HU" dirty="0"/>
              <a:t> a házasságon belüli szexualitást a vágyak gyógyírének nevezte</a:t>
            </a:r>
            <a:endParaRPr lang="en-US" dirty="0"/>
          </a:p>
          <a:p>
            <a:pPr lvl="0"/>
            <a:r>
              <a:rPr lang="hu-HU" dirty="0"/>
              <a:t>a római katolikus egyház mind a mai napig az emberi szellemnek a testi vágyak felett való uralkodását tartja ideálisnak</a:t>
            </a:r>
            <a:endParaRPr lang="en-US" dirty="0"/>
          </a:p>
          <a:p>
            <a:r>
              <a:rPr lang="hu-HU" dirty="0"/>
              <a:t>a posztmodern eszme a szexuális önmeghatározást hirdeti</a:t>
            </a: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b="1" dirty="0"/>
              <a:t>A szexualitás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30079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hu-HU" sz="3400" b="1" dirty="0"/>
              <a:t>2. A nemi kapcsolat </a:t>
            </a:r>
            <a:r>
              <a:rPr lang="hu-HU" sz="3400" b="1" dirty="0" smtClean="0"/>
              <a:t>lényege</a:t>
            </a:r>
          </a:p>
          <a:p>
            <a:pPr marL="0" indent="0">
              <a:buNone/>
            </a:pPr>
            <a:r>
              <a:rPr lang="hu-HU" dirty="0"/>
              <a:t> </a:t>
            </a:r>
            <a:endParaRPr lang="en-US" dirty="0"/>
          </a:p>
          <a:p>
            <a:pPr marL="0" indent="0">
              <a:buNone/>
            </a:pPr>
            <a:r>
              <a:rPr lang="hu-HU" b="1" dirty="0"/>
              <a:t>2.1. Bibliai kijelentések</a:t>
            </a:r>
            <a:endParaRPr lang="en-US" dirty="0"/>
          </a:p>
          <a:p>
            <a:pPr marL="0" indent="0">
              <a:buNone/>
            </a:pPr>
            <a:r>
              <a:rPr lang="hu-HU" dirty="0"/>
              <a:t> </a:t>
            </a:r>
            <a:endParaRPr lang="en-US" dirty="0"/>
          </a:p>
          <a:p>
            <a:pPr lvl="0"/>
            <a:r>
              <a:rPr lang="hu-HU" dirty="0"/>
              <a:t>a Teremtő mandátuma: „Szaporodjatok és sokasodjatok“ (</a:t>
            </a:r>
            <a:r>
              <a:rPr lang="hu-HU" dirty="0" err="1"/>
              <a:t>Gen</a:t>
            </a:r>
            <a:r>
              <a:rPr lang="hu-HU" dirty="0"/>
              <a:t> 1,28) a házassági kapcsolatra való felhívás – a szexualitás jó dolog, mivel Isten teremtette</a:t>
            </a:r>
            <a:endParaRPr lang="en-US" dirty="0"/>
          </a:p>
          <a:p>
            <a:pPr lvl="0"/>
            <a:r>
              <a:rPr lang="hu-HU" dirty="0"/>
              <a:t>a Biblia az ember nemiségét messzemenően pozitívan értékeli: </a:t>
            </a:r>
            <a:r>
              <a:rPr lang="hu-HU" dirty="0" err="1"/>
              <a:t>Péld</a:t>
            </a:r>
            <a:r>
              <a:rPr lang="hu-HU" dirty="0"/>
              <a:t> 5,18-19</a:t>
            </a:r>
            <a:endParaRPr lang="en-US" dirty="0"/>
          </a:p>
          <a:p>
            <a:pPr lvl="0"/>
            <a:r>
              <a:rPr lang="hu-HU" dirty="0"/>
              <a:t>az Énekek Éneke telve van a nő (és a férfi) szépségének hirdetésével</a:t>
            </a:r>
            <a:endParaRPr lang="en-US" dirty="0"/>
          </a:p>
          <a:p>
            <a:pPr lvl="0"/>
            <a:r>
              <a:rPr lang="hu-HU" dirty="0"/>
              <a:t>Pál kimondja, hogy a házasfeleknek együtt kell lenniük: az egymástól való tartózkodást behatárolt ideig szabad gyakorolni, csakis közös megegyezésre (1Kor 7,3-5)</a:t>
            </a:r>
            <a:endParaRPr lang="en-US" dirty="0"/>
          </a:p>
          <a:p>
            <a:r>
              <a:rPr lang="hu-HU" dirty="0"/>
              <a:t>a szexualitás nem a szubjektív vágy kielégítéseként értendő, hanem, hogy „ismeret szerint“ kell történjék, az értelem kontrollja alatt kell álljon (1Pt 3,7)</a:t>
            </a: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b="1" dirty="0"/>
              <a:t>A szexualitás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29962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hu-HU" b="1" dirty="0"/>
              <a:t>2.2. A házasság immanens és </a:t>
            </a:r>
            <a:r>
              <a:rPr lang="hu-HU" b="1" dirty="0" err="1"/>
              <a:t>prokreatív</a:t>
            </a:r>
            <a:r>
              <a:rPr lang="hu-HU" b="1" dirty="0"/>
              <a:t> meghatározása</a:t>
            </a:r>
            <a:endParaRPr lang="en-US" dirty="0"/>
          </a:p>
          <a:p>
            <a:pPr marL="0" indent="0">
              <a:buNone/>
            </a:pPr>
            <a:r>
              <a:rPr lang="hu-HU" b="1" dirty="0"/>
              <a:t> </a:t>
            </a:r>
            <a:endParaRPr lang="en-US" dirty="0"/>
          </a:p>
          <a:p>
            <a:pPr lvl="0"/>
            <a:r>
              <a:rPr lang="hu-HU" dirty="0" err="1"/>
              <a:t>prokreatív</a:t>
            </a:r>
            <a:r>
              <a:rPr lang="hu-HU" dirty="0"/>
              <a:t> funkció: biológiai funkciója szerint a házasság az utódnemzésre irányul </a:t>
            </a:r>
            <a:endParaRPr lang="en-US" dirty="0"/>
          </a:p>
          <a:p>
            <a:pPr lvl="0"/>
            <a:r>
              <a:rPr lang="hu-HU" dirty="0"/>
              <a:t>immanens funkció: a házasság a férfi és nő egységének a kifejeződése</a:t>
            </a:r>
            <a:endParaRPr lang="en-US" dirty="0"/>
          </a:p>
          <a:p>
            <a:pPr lvl="0"/>
            <a:r>
              <a:rPr lang="hu-HU" dirty="0"/>
              <a:t>az ember a nemi kapcsolatban önmagát </a:t>
            </a:r>
            <a:r>
              <a:rPr lang="hu-HU" dirty="0" err="1"/>
              <a:t>transzcendentálja</a:t>
            </a:r>
            <a:r>
              <a:rPr lang="hu-HU" dirty="0"/>
              <a:t>; a házastárs iránt való viszonyát éli meg, és adott esetben gyermeket nemz</a:t>
            </a:r>
            <a:endParaRPr lang="en-US" dirty="0"/>
          </a:p>
          <a:p>
            <a:pPr lvl="0"/>
            <a:r>
              <a:rPr lang="hu-HU" dirty="0"/>
              <a:t>senki sem cselekedhet csupán önmagáért</a:t>
            </a:r>
            <a:endParaRPr lang="en-US" dirty="0"/>
          </a:p>
          <a:p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b="1" dirty="0"/>
              <a:t>A szexualitás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1693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u-HU" b="1" dirty="0"/>
              <a:t>2.3. Szexualitás és önmegtartóztatás</a:t>
            </a:r>
            <a:endParaRPr lang="en-US" dirty="0"/>
          </a:p>
          <a:p>
            <a:pPr marL="0" indent="0">
              <a:buNone/>
            </a:pPr>
            <a:r>
              <a:rPr lang="hu-HU" dirty="0"/>
              <a:t> </a:t>
            </a:r>
            <a:endParaRPr lang="en-US" dirty="0"/>
          </a:p>
          <a:p>
            <a:pPr lvl="0"/>
            <a:r>
              <a:rPr lang="hu-HU" dirty="0"/>
              <a:t>a szexualitást nem csak megélni, hanem uralni is </a:t>
            </a:r>
            <a:r>
              <a:rPr lang="hu-HU" dirty="0" smtClean="0"/>
              <a:t>kell</a:t>
            </a:r>
          </a:p>
          <a:p>
            <a:pPr marL="0" lvl="0" indent="0">
              <a:buNone/>
            </a:pPr>
            <a:endParaRPr lang="en-US" dirty="0"/>
          </a:p>
          <a:p>
            <a:pPr lvl="0"/>
            <a:r>
              <a:rPr lang="hu-HU" dirty="0"/>
              <a:t>a nemi élet helye a házasságon belül </a:t>
            </a:r>
            <a:r>
              <a:rPr lang="hu-HU" dirty="0" smtClean="0"/>
              <a:t>van</a:t>
            </a:r>
          </a:p>
          <a:p>
            <a:pPr marL="0" lvl="0" indent="0">
              <a:buNone/>
            </a:pPr>
            <a:endParaRPr lang="en-US" dirty="0"/>
          </a:p>
          <a:p>
            <a:pPr lvl="0"/>
            <a:r>
              <a:rPr lang="hu-HU" dirty="0"/>
              <a:t>az időszakos önmegtartóztatás a házasságban is természetes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b="1" dirty="0"/>
              <a:t>A szexualitás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33887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hu-HU" b="1" dirty="0"/>
              <a:t>2.4. Az Isten által megvetett szexuális gyakorlatok</a:t>
            </a:r>
            <a:endParaRPr lang="en-US" dirty="0"/>
          </a:p>
          <a:p>
            <a:pPr lvl="0"/>
            <a:r>
              <a:rPr lang="hu-HU" dirty="0"/>
              <a:t>a házasságon kívüli nemi élet</a:t>
            </a:r>
            <a:endParaRPr lang="en-US" dirty="0"/>
          </a:p>
          <a:p>
            <a:pPr lvl="0"/>
            <a:r>
              <a:rPr lang="hu-HU" dirty="0"/>
              <a:t>a gyermekek elleni mindennemű erőszak és a pederasztia</a:t>
            </a:r>
            <a:endParaRPr lang="en-US" dirty="0"/>
          </a:p>
          <a:p>
            <a:pPr lvl="0"/>
            <a:r>
              <a:rPr lang="hu-HU" dirty="0"/>
              <a:t>az </a:t>
            </a:r>
            <a:r>
              <a:rPr lang="hu-HU" dirty="0" err="1"/>
              <a:t>autoerotikus</a:t>
            </a:r>
            <a:r>
              <a:rPr lang="hu-HU" dirty="0"/>
              <a:t> szexualitás (hiányzik az én-te viszonya)</a:t>
            </a:r>
            <a:endParaRPr lang="en-US" dirty="0"/>
          </a:p>
          <a:p>
            <a:pPr lvl="0"/>
            <a:r>
              <a:rPr lang="hu-HU" dirty="0"/>
              <a:t>homoszexuális praktikák </a:t>
            </a:r>
            <a:endParaRPr lang="en-US" dirty="0"/>
          </a:p>
          <a:p>
            <a:pPr lvl="0"/>
            <a:r>
              <a:rPr lang="hu-HU" dirty="0"/>
              <a:t>az állatokkal létesített nemi kapcsolat</a:t>
            </a:r>
            <a:endParaRPr lang="en-US" dirty="0"/>
          </a:p>
          <a:p>
            <a:r>
              <a:rPr lang="hu-HU" dirty="0"/>
              <a:t>a vérrokonok és rokonok házastársai közötti nemi érintkezés</a:t>
            </a: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b="1" dirty="0"/>
              <a:t>A szexualitás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116754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iazaná kniha">
  <a:themeElements>
    <a:clrScheme name="Viazaná kniha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Viazaná kniha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Viazaná kniha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1</TotalTime>
  <Words>384</Words>
  <Application>Microsoft Office PowerPoint</Application>
  <PresentationFormat>Prezentácia na obrazovke (4:3)</PresentationFormat>
  <Paragraphs>117</Paragraphs>
  <Slides>14</Slides>
  <Notes>0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14</vt:i4>
      </vt:variant>
    </vt:vector>
  </HeadingPairs>
  <TitlesOfParts>
    <vt:vector size="15" baseType="lpstr">
      <vt:lpstr>Viazaná kniha</vt:lpstr>
      <vt:lpstr>A szexualitás </vt:lpstr>
      <vt:lpstr>A szexualitás </vt:lpstr>
      <vt:lpstr>A szexualitás </vt:lpstr>
      <vt:lpstr>A szexualitás </vt:lpstr>
      <vt:lpstr>A szexualitás </vt:lpstr>
      <vt:lpstr>A szexualitás </vt:lpstr>
      <vt:lpstr>A szexualitás </vt:lpstr>
      <vt:lpstr>A szexualitás </vt:lpstr>
      <vt:lpstr>A szexualitás </vt:lpstr>
      <vt:lpstr>A szexualitás </vt:lpstr>
      <vt:lpstr>A szexualitás </vt:lpstr>
      <vt:lpstr>A szexualitás </vt:lpstr>
      <vt:lpstr>A szexualitás </vt:lpstr>
      <vt:lpstr>A szexualitás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szexualitás</dc:title>
  <dc:creator>user</dc:creator>
  <cp:lastModifiedBy>user</cp:lastModifiedBy>
  <cp:revision>4</cp:revision>
  <dcterms:created xsi:type="dcterms:W3CDTF">2023-12-16T10:11:08Z</dcterms:created>
  <dcterms:modified xsi:type="dcterms:W3CDTF">2024-01-03T13:34:31Z</dcterms:modified>
</cp:coreProperties>
</file>