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hu-HU" dirty="0"/>
              <a:t>Homoszexualitás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40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 smtClean="0"/>
              <a:t>1. Problémafelvetés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homoszexuális életű emberek minden korban voltak</a:t>
            </a:r>
            <a:endParaRPr lang="en-US" dirty="0"/>
          </a:p>
          <a:p>
            <a:pPr lvl="0"/>
            <a:r>
              <a:rPr lang="hu-HU" dirty="0"/>
              <a:t>egy 1994-es statisztika szerint a megkérdezett férfiak 2,8%-a és a nők 1,4%-a tartja magát (kizárólag) homoszexuálisnak</a:t>
            </a:r>
            <a:endParaRPr lang="en-US" dirty="0"/>
          </a:p>
          <a:p>
            <a:pPr lvl="0"/>
            <a:r>
              <a:rPr lang="hu-HU" dirty="0"/>
              <a:t>a nyugati társadalmakban a </a:t>
            </a:r>
            <a:r>
              <a:rPr lang="hu-HU" dirty="0" err="1"/>
              <a:t>homoszexualitást</a:t>
            </a:r>
            <a:r>
              <a:rPr lang="hu-HU" dirty="0"/>
              <a:t> keresztyén hatásra tiltották</a:t>
            </a:r>
            <a:endParaRPr lang="en-US" dirty="0"/>
          </a:p>
          <a:p>
            <a:pPr lvl="0"/>
            <a:r>
              <a:rPr lang="hu-HU" dirty="0"/>
              <a:t>a homoszexuális mozgalmak a 68-asok szexuális forradalmát követően vettek döntő lendületet</a:t>
            </a:r>
            <a:endParaRPr lang="en-US" dirty="0"/>
          </a:p>
          <a:p>
            <a:pPr lvl="0"/>
            <a:r>
              <a:rPr lang="hu-HU" dirty="0"/>
              <a:t>Hogyan kell a homoerotikus érzületet értékelnünk?</a:t>
            </a:r>
            <a:endParaRPr lang="en-US" dirty="0"/>
          </a:p>
          <a:p>
            <a:pPr lvl="2"/>
            <a:r>
              <a:rPr lang="hu-HU" dirty="0"/>
              <a:t>megváltoztathatatlan, tartós benyomás</a:t>
            </a:r>
            <a:endParaRPr lang="en-US" dirty="0"/>
          </a:p>
          <a:p>
            <a:pPr lvl="2"/>
            <a:r>
              <a:rPr lang="hu-HU" dirty="0"/>
              <a:t>szellemi, megváltoztatható magatartás</a:t>
            </a:r>
            <a:endParaRPr lang="en-US" dirty="0"/>
          </a:p>
          <a:p>
            <a:pPr lvl="0"/>
            <a:r>
              <a:rPr lang="hu-HU" dirty="0"/>
              <a:t>kultúránként változóak a nemekhez kötött szerepek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30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085184"/>
            <a:ext cx="6788224" cy="1087016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2. A homoszexuálisok szexuális irányultsága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szexuális vágyaikat a heteroszexuálishoz hasonlóan erős kényszernek élik meg</a:t>
            </a:r>
            <a:endParaRPr lang="en-US" dirty="0"/>
          </a:p>
          <a:p>
            <a:pPr lvl="0"/>
            <a:r>
              <a:rPr lang="hu-HU" dirty="0"/>
              <a:t>vágyaikat természetesnek élik meg</a:t>
            </a:r>
            <a:endParaRPr lang="en-US" dirty="0"/>
          </a:p>
          <a:p>
            <a:pPr lvl="0"/>
            <a:r>
              <a:rPr lang="hu-HU" dirty="0"/>
              <a:t>jelentős lépés az úgynevezett „</a:t>
            </a:r>
            <a:r>
              <a:rPr lang="hu-HU" dirty="0" err="1"/>
              <a:t>coming</a:t>
            </a:r>
            <a:r>
              <a:rPr lang="hu-HU" dirty="0"/>
              <a:t> out”</a:t>
            </a:r>
            <a:endParaRPr lang="en-US" dirty="0"/>
          </a:p>
          <a:p>
            <a:pPr lvl="0"/>
            <a:r>
              <a:rPr lang="hu-HU" dirty="0"/>
              <a:t>vágynak a tartós kapcsolatra, de rendszerint ritka a monogám kapcsolat (feltételezések szerint a homoszexuális érzületű emberek 80-90%-a rendszeresen váltogatja partnereit)</a:t>
            </a:r>
            <a:endParaRPr lang="en-US" dirty="0"/>
          </a:p>
          <a:p>
            <a:r>
              <a:rPr lang="hu-HU" dirty="0"/>
              <a:t>a homo- és biszexuális embereket jobban fenyegeti az öngyilkossági hajlam és a pszichikai problémák (</a:t>
            </a:r>
            <a:r>
              <a:rPr lang="hu-HU" dirty="0" err="1"/>
              <a:t>Plöder</a:t>
            </a:r>
            <a:r>
              <a:rPr lang="hu-HU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16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229200"/>
            <a:ext cx="6788224" cy="943000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543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sz="2600" b="1" dirty="0"/>
              <a:t>3. A homoszexualitás a kritikusok szempontjából</a:t>
            </a:r>
            <a:endParaRPr lang="en-US" sz="26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hu-HU" b="1" dirty="0"/>
              <a:t>3.1. Általános megjegyzések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nagy többség az </a:t>
            </a:r>
            <a:r>
              <a:rPr lang="hu-HU" dirty="0" err="1"/>
              <a:t>azonosneműek</a:t>
            </a:r>
            <a:r>
              <a:rPr lang="hu-HU" dirty="0"/>
              <a:t> vonzalmát még mindig negatív életmódnak tartja</a:t>
            </a:r>
            <a:endParaRPr lang="en-US" dirty="0"/>
          </a:p>
          <a:p>
            <a:pPr lvl="0"/>
            <a:r>
              <a:rPr lang="hu-HU" dirty="0"/>
              <a:t>vannak olyan homoszexuálisok is, akik szenvednek </a:t>
            </a:r>
            <a:r>
              <a:rPr lang="hu-HU" dirty="0" err="1"/>
              <a:t>homoszexualitásuk</a:t>
            </a:r>
            <a:r>
              <a:rPr lang="hu-HU" dirty="0"/>
              <a:t> miatt</a:t>
            </a:r>
            <a:endParaRPr lang="en-US" dirty="0"/>
          </a:p>
          <a:p>
            <a:pPr lvl="0"/>
            <a:r>
              <a:rPr lang="hu-HU" dirty="0"/>
              <a:t>a pszichológia a 20. században a </a:t>
            </a:r>
            <a:r>
              <a:rPr lang="hu-HU" dirty="0" err="1"/>
              <a:t>homoszexualitást</a:t>
            </a:r>
            <a:r>
              <a:rPr lang="hu-HU" dirty="0"/>
              <a:t> pszichikai zavarként diagnosztizálta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homoszexualitásnak</a:t>
            </a:r>
            <a:r>
              <a:rPr lang="hu-HU" dirty="0"/>
              <a:t> az </a:t>
            </a:r>
            <a:r>
              <a:rPr lang="hu-HU" dirty="0" err="1"/>
              <a:t>ICD-ről</a:t>
            </a:r>
            <a:r>
              <a:rPr lang="hu-HU" dirty="0"/>
              <a:t> való törlése politikai tett </a:t>
            </a:r>
            <a:r>
              <a:rPr lang="hu-HU" dirty="0" smtClean="0"/>
              <a:t>volt</a:t>
            </a:r>
            <a:r>
              <a:rPr lang="hu-HU" dirty="0"/>
              <a:t>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3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hu-HU" dirty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404664"/>
            <a:ext cx="7550224" cy="475252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sz="3400" b="1" dirty="0"/>
              <a:t>3</a:t>
            </a:r>
            <a:r>
              <a:rPr lang="hu-HU" sz="3400" b="1" dirty="0" smtClean="0"/>
              <a:t>.2</a:t>
            </a:r>
            <a:r>
              <a:rPr lang="hu-HU" sz="3400" b="1" dirty="0"/>
              <a:t>. Van den </a:t>
            </a:r>
            <a:r>
              <a:rPr lang="hu-HU" sz="3400" b="1" dirty="0" err="1"/>
              <a:t>Aardweg</a:t>
            </a:r>
            <a:r>
              <a:rPr lang="hu-HU" sz="3400" b="1" dirty="0"/>
              <a:t> tézise</a:t>
            </a:r>
            <a:endParaRPr lang="en-US" sz="3400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homoszexualitás mögött rejlő gondolkodásmódot is megpróbálja megindokolni</a:t>
            </a:r>
            <a:endParaRPr lang="en-US" dirty="0"/>
          </a:p>
          <a:p>
            <a:pPr lvl="0"/>
            <a:r>
              <a:rPr lang="hu-HU" dirty="0"/>
              <a:t>az önsajnálat kényszerű kifejezésének tartja</a:t>
            </a:r>
            <a:endParaRPr lang="en-US" dirty="0"/>
          </a:p>
          <a:p>
            <a:pPr lvl="0"/>
            <a:r>
              <a:rPr lang="hu-HU" dirty="0"/>
              <a:t>szerinte az infantilis személyiség felépítés megmarad a felnőtt homoszexuális emberben is</a:t>
            </a:r>
            <a:endParaRPr lang="en-US" dirty="0"/>
          </a:p>
          <a:p>
            <a:pPr lvl="0"/>
            <a:r>
              <a:rPr lang="hu-HU" dirty="0"/>
              <a:t>a homoerotikus érzések fejlődésében három fokozat különböztethető meg:</a:t>
            </a:r>
            <a:endParaRPr lang="en-US" dirty="0"/>
          </a:p>
          <a:p>
            <a:pPr lvl="1"/>
            <a:r>
              <a:rPr lang="hu-HU" dirty="0"/>
              <a:t>(1) az ifjú magát férfiként csekély értékűnek látja</a:t>
            </a:r>
            <a:endParaRPr lang="en-US" dirty="0"/>
          </a:p>
          <a:p>
            <a:pPr lvl="1"/>
            <a:r>
              <a:rPr lang="hu-HU" dirty="0"/>
              <a:t>(2) azokra, akik szemében férfiasak és erősek, akikben megvan mindaz, amit magában hiányol, felnéz</a:t>
            </a:r>
            <a:endParaRPr lang="en-US" dirty="0"/>
          </a:p>
          <a:p>
            <a:pPr lvl="1"/>
            <a:r>
              <a:rPr lang="hu-HU" dirty="0"/>
              <a:t>(3) beleszeret csodálatának tárgyaiba, keresi közelségüket, kedvességüket</a:t>
            </a:r>
            <a:endParaRPr lang="en-US" dirty="0"/>
          </a:p>
          <a:p>
            <a:pPr lvl="0"/>
            <a:r>
              <a:rPr lang="hu-HU" dirty="0" err="1"/>
              <a:t>Vonholdt</a:t>
            </a:r>
            <a:r>
              <a:rPr lang="hu-HU" dirty="0"/>
              <a:t> a homoszexuális érzület magyarázatában máshova helyezi a hangsúlyt: pubertáskorban, az újbóli identitáskeresés idején, az ifjú szexuális érzelmei a legmélyebb vágyakozással társulnak</a:t>
            </a:r>
            <a:endParaRPr lang="en-US" dirty="0"/>
          </a:p>
          <a:p>
            <a:r>
              <a:rPr lang="hu-HU" dirty="0"/>
              <a:t>pszichológiailag nézve a homoszexualitás tehát egy meghatározott tanult átkapcsolódás az agyban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196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Homoszexualitás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4. A homoszexualitás bibliai teológiai és etikai </a:t>
            </a:r>
            <a:r>
              <a:rPr lang="hu-HU" b="1" dirty="0" smtClean="0"/>
              <a:t>ítélete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sz="1800" b="1" dirty="0"/>
              <a:t>4.1. Bibliai </a:t>
            </a:r>
            <a:r>
              <a:rPr lang="hu-HU" sz="1800" b="1" dirty="0" smtClean="0"/>
              <a:t>kijelentések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Lev 18,22</a:t>
            </a:r>
            <a:endParaRPr lang="en-US" dirty="0"/>
          </a:p>
          <a:p>
            <a:pPr lvl="0"/>
            <a:r>
              <a:rPr lang="hu-HU" dirty="0"/>
              <a:t>Lev 20,13</a:t>
            </a:r>
            <a:endParaRPr lang="en-US" dirty="0"/>
          </a:p>
          <a:p>
            <a:pPr lvl="0"/>
            <a:r>
              <a:rPr lang="hu-HU" dirty="0"/>
              <a:t>Róm 1,26-27</a:t>
            </a:r>
            <a:endParaRPr lang="en-US" dirty="0"/>
          </a:p>
          <a:p>
            <a:pPr lvl="0"/>
            <a:r>
              <a:rPr lang="hu-HU" dirty="0"/>
              <a:t>1Kor 6,9-10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70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5085184"/>
            <a:ext cx="6860232" cy="1087016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4.2. Teológiai etikai ítélet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római katolikus egyház szerint a homoszexuális életmód „</a:t>
            </a:r>
            <a:r>
              <a:rPr lang="hu-HU" dirty="0" err="1"/>
              <a:t>contra</a:t>
            </a:r>
            <a:r>
              <a:rPr lang="hu-HU" dirty="0"/>
              <a:t> </a:t>
            </a:r>
            <a:r>
              <a:rPr lang="hu-HU" dirty="0" err="1"/>
              <a:t>naturam</a:t>
            </a:r>
            <a:r>
              <a:rPr lang="hu-HU" dirty="0"/>
              <a:t>“</a:t>
            </a:r>
            <a:endParaRPr lang="en-US" dirty="0"/>
          </a:p>
          <a:p>
            <a:pPr lvl="0"/>
            <a:r>
              <a:rPr lang="hu-HU" dirty="0"/>
              <a:t>az ún. homoszexuális beállítottság és a homoerotikus praxis között jelentős különbség van</a:t>
            </a:r>
            <a:endParaRPr lang="en-US" dirty="0"/>
          </a:p>
          <a:p>
            <a:pPr lvl="0"/>
            <a:r>
              <a:rPr lang="hu-HU" dirty="0"/>
              <a:t>a homoszexualitás a </a:t>
            </a:r>
            <a:r>
              <a:rPr lang="hu-HU" dirty="0" err="1"/>
              <a:t>lelkigondozás</a:t>
            </a:r>
            <a:r>
              <a:rPr lang="hu-HU" dirty="0"/>
              <a:t> nézőpontjából egyfajta gondolkodásmód</a:t>
            </a:r>
            <a:endParaRPr lang="en-US" dirty="0"/>
          </a:p>
          <a:p>
            <a:pPr lvl="0"/>
            <a:r>
              <a:rPr lang="hu-HU" dirty="0"/>
              <a:t>a posztmodern jóléti társadalmak az emberektől megvonják azt az iniciatívát, hogy valamire elkötelezzék magukat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548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255368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4.3. A homoszexuálisok problémája teológiai etikai szempontból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„A homoszexuális vonzalom az annak megfelelő tettek eredménye.“ – </a:t>
            </a:r>
            <a:r>
              <a:rPr lang="hu-HU" dirty="0" err="1"/>
              <a:t>Klautke</a:t>
            </a:r>
            <a:r>
              <a:rPr lang="hu-HU" dirty="0"/>
              <a:t> </a:t>
            </a:r>
            <a:endParaRPr lang="en-US" dirty="0"/>
          </a:p>
          <a:p>
            <a:pPr lvl="0"/>
            <a:r>
              <a:rPr lang="hu-HU" dirty="0"/>
              <a:t>De!</a:t>
            </a:r>
            <a:r>
              <a:rPr lang="hu-HU" b="1" dirty="0"/>
              <a:t> </a:t>
            </a:r>
            <a:r>
              <a:rPr lang="hu-HU" dirty="0"/>
              <a:t>az ember nem azáltal válik homoszexuálissá, hogy homoszexuális gyakorlatokat űz</a:t>
            </a:r>
            <a:endParaRPr lang="en-US" dirty="0"/>
          </a:p>
          <a:p>
            <a:pPr lvl="0"/>
            <a:r>
              <a:rPr lang="hu-HU" dirty="0"/>
              <a:t>az embernek alapjában minden tette mögött ott van a szellemi mátrix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23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smtClean="0"/>
              <a:t>Homoszexualitás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4.4. A keresztyén egyház viszonyulása a homoszexualitás </a:t>
            </a:r>
            <a:r>
              <a:rPr lang="hu-HU" b="1" dirty="0" smtClean="0"/>
              <a:t>jelenségéhez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számos nyugati egyház a 20. sz. 90-es éveitől kezdve akceptálja a homoszexuális életmódot</a:t>
            </a:r>
            <a:endParaRPr lang="en-US" dirty="0"/>
          </a:p>
          <a:p>
            <a:pPr lvl="0"/>
            <a:r>
              <a:rPr lang="hu-HU" dirty="0"/>
              <a:t>a jelenlegi körülmények között nem várható el, hogy a nyugati társadalmak a hagyományos keresztyén nézetekhez térjenek vissza</a:t>
            </a:r>
            <a:endParaRPr lang="en-US" dirty="0"/>
          </a:p>
          <a:p>
            <a:pPr lvl="0"/>
            <a:r>
              <a:rPr lang="hu-HU" dirty="0"/>
              <a:t>két terület mutatkozik, ahol különös tettekre van szükség: az ifjak nevelése és a prédikáció, </a:t>
            </a:r>
            <a:r>
              <a:rPr lang="hu-HU" dirty="0" err="1"/>
              <a:t>lelkigondozás</a:t>
            </a:r>
            <a:endParaRPr lang="en-US" dirty="0"/>
          </a:p>
          <a:p>
            <a:pPr lvl="0"/>
            <a:r>
              <a:rPr lang="hu-HU" dirty="0"/>
              <a:t>nem másról van itt szó, mint egy egészséges, működő családi életről, amelyben a fiatalnak stabil kapcsolatai vannak, amelyben védettséget és elfogadottság érzést él át, de amelyben kihívások is vannak, amelyek hatására egyénisége beérhet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5877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0</TotalTime>
  <Words>234</Words>
  <Application>Microsoft Office PowerPoint</Application>
  <PresentationFormat>Prezentácia na obrazovke (4:3)</PresentationFormat>
  <Paragraphs>70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NewsPrint</vt:lpstr>
      <vt:lpstr> Homoszexualitás</vt:lpstr>
      <vt:lpstr>Homoszexualitás</vt:lpstr>
      <vt:lpstr>Homoszexualitás</vt:lpstr>
      <vt:lpstr>Homoszexualitás</vt:lpstr>
      <vt:lpstr> Homoszexualitás</vt:lpstr>
      <vt:lpstr>Homoszexualitás </vt:lpstr>
      <vt:lpstr>Homoszexualitás</vt:lpstr>
      <vt:lpstr>Homoszexualitás</vt:lpstr>
      <vt:lpstr>Homoszexualitás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Homoszexualitás</dc:title>
  <dc:creator>user</dc:creator>
  <cp:lastModifiedBy>user</cp:lastModifiedBy>
  <cp:revision>2</cp:revision>
  <dcterms:created xsi:type="dcterms:W3CDTF">2023-12-16T10:11:08Z</dcterms:created>
  <dcterms:modified xsi:type="dcterms:W3CDTF">2023-12-19T10:49:44Z</dcterms:modified>
</cp:coreProperties>
</file>