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29. 12. 2023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Upravte štýl predlohy podnadpisov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29. 12. 2023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29. 12. 2023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29. 12. 2023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29. 12. 2023</a:t>
            </a:fld>
            <a:endParaRPr lang="sk-SK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29. 12. 2023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29. 12. 2023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29. 12. 2023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29. 12. 2023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29. 12. 2023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 smtClean="0"/>
              <a:t>Ak chcete pridať obrázok, kliknite na ikonu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29. 12. 2023</a:t>
            </a:fld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F92E2F3-A957-4897-AE39-228CC061DCDB}" type="datetimeFigureOut">
              <a:rPr lang="sk-SK" smtClean="0"/>
              <a:t>29. 12. 2023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267744" y="692696"/>
            <a:ext cx="4419600" cy="2090663"/>
          </a:xfrm>
        </p:spPr>
        <p:txBody>
          <a:bodyPr>
            <a:normAutofit fontScale="90000"/>
          </a:bodyPr>
          <a:lstStyle/>
          <a:p>
            <a:r>
              <a:rPr lang="hu-HU" dirty="0"/>
              <a:t>A pszichológia, emberképek és terápiás formák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4989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pszichológia, emberképek és terápiás formák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hu-HU" b="1" dirty="0"/>
              <a:t>4.2. Az ember programozása a </a:t>
            </a:r>
            <a:r>
              <a:rPr lang="hu-HU" b="1" dirty="0" err="1" smtClean="0"/>
              <a:t>behaviorizmusban</a:t>
            </a:r>
            <a:endParaRPr lang="hu-HU" b="1" dirty="0" smtClean="0"/>
          </a:p>
          <a:p>
            <a:pPr marL="114300" indent="0">
              <a:buNone/>
            </a:pPr>
            <a:endParaRPr lang="en-US" b="1" dirty="0"/>
          </a:p>
          <a:p>
            <a:pPr lvl="0"/>
            <a:r>
              <a:rPr lang="hu-HU" dirty="0"/>
              <a:t>az ember lényegében egy gépezet – nyíltan materialista nézet</a:t>
            </a:r>
            <a:endParaRPr lang="en-US" dirty="0"/>
          </a:p>
          <a:p>
            <a:pPr lvl="0"/>
            <a:r>
              <a:rPr lang="hu-HU" dirty="0"/>
              <a:t>csak az ember lényének formális oldalát veszik figyelembe</a:t>
            </a:r>
            <a:endParaRPr lang="en-US" dirty="0"/>
          </a:p>
          <a:p>
            <a:pPr lvl="0"/>
            <a:r>
              <a:rPr lang="hu-HU" dirty="0"/>
              <a:t>nem veszi figyelembe a személyiség és a felelősség dimenzióját</a:t>
            </a:r>
            <a:endParaRPr lang="en-US" dirty="0"/>
          </a:p>
          <a:p>
            <a:pPr lvl="0"/>
            <a:r>
              <a:rPr lang="hu-HU" dirty="0"/>
              <a:t>a bűn nem valóságos, pusztán csak helytelen viselkedés</a:t>
            </a:r>
            <a:endParaRPr lang="en-US" dirty="0"/>
          </a:p>
          <a:p>
            <a:pPr marL="1143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69044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pszichológia, emberképek és terápiás formák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hu-HU" b="1" dirty="0"/>
              <a:t>4.3. A természetes képességek értékelése a humanista </a:t>
            </a:r>
            <a:r>
              <a:rPr lang="hu-HU" b="1" dirty="0" smtClean="0"/>
              <a:t>terápiákban</a:t>
            </a:r>
          </a:p>
          <a:p>
            <a:pPr marL="114300" indent="0">
              <a:buNone/>
            </a:pPr>
            <a:endParaRPr lang="en-US" b="1" dirty="0"/>
          </a:p>
          <a:p>
            <a:pPr lvl="0"/>
            <a:r>
              <a:rPr lang="hu-HU" dirty="0"/>
              <a:t>az emberek teljes mértékben képesek irányítani az életüket, problémáikat meg tudják oldani</a:t>
            </a:r>
            <a:endParaRPr lang="en-US" dirty="0"/>
          </a:p>
          <a:p>
            <a:pPr lvl="0"/>
            <a:r>
              <a:rPr lang="hu-HU" dirty="0"/>
              <a:t>a gyógyulás fontos tényezője az ember felismerési és tanulási képessége</a:t>
            </a:r>
            <a:endParaRPr lang="en-US" dirty="0"/>
          </a:p>
          <a:p>
            <a:pPr lvl="0"/>
            <a:r>
              <a:rPr lang="hu-HU" dirty="0"/>
              <a:t>elfogadható terápiaként, még akkor is, ha </a:t>
            </a:r>
            <a:r>
              <a:rPr lang="hu-HU" dirty="0" err="1"/>
              <a:t>lelkigondozói</a:t>
            </a:r>
            <a:r>
              <a:rPr lang="hu-HU" dirty="0"/>
              <a:t> szempontból vitatható</a:t>
            </a:r>
            <a:endParaRPr lang="en-US" dirty="0"/>
          </a:p>
          <a:p>
            <a:pPr marL="1143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61228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pszichológia, emberképek és terápiás formák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772744"/>
          </a:xfrm>
        </p:spPr>
        <p:txBody>
          <a:bodyPr>
            <a:normAutofit fontScale="85000" lnSpcReduction="20000"/>
          </a:bodyPr>
          <a:lstStyle/>
          <a:p>
            <a:pPr marL="114300" indent="0">
              <a:buNone/>
            </a:pPr>
            <a:r>
              <a:rPr lang="hu-HU" sz="2800" b="1" dirty="0"/>
              <a:t>5. A </a:t>
            </a:r>
            <a:r>
              <a:rPr lang="hu-HU" sz="2800" b="1" dirty="0" err="1"/>
              <a:t>lelkigondozás</a:t>
            </a:r>
            <a:r>
              <a:rPr lang="hu-HU" sz="2800" b="1" dirty="0"/>
              <a:t> szempontjai</a:t>
            </a:r>
            <a:endParaRPr lang="en-US" sz="2800" b="1" dirty="0"/>
          </a:p>
          <a:p>
            <a:pPr marL="114300" indent="0">
              <a:buNone/>
            </a:pPr>
            <a:r>
              <a:rPr lang="hu-HU" b="1" dirty="0"/>
              <a:t>5.1. Természet és kegyelem</a:t>
            </a:r>
            <a:endParaRPr lang="en-US" b="1" dirty="0"/>
          </a:p>
          <a:p>
            <a:pPr lvl="0"/>
            <a:r>
              <a:rPr lang="hu-HU" dirty="0"/>
              <a:t>a természetes erőkön alapuló terápia a természetest megtérés, „keresztség” nélkül emeli be a spirituális dimenzióba</a:t>
            </a:r>
            <a:endParaRPr lang="en-US" dirty="0"/>
          </a:p>
          <a:p>
            <a:pPr lvl="0"/>
            <a:r>
              <a:rPr lang="hu-HU" dirty="0"/>
              <a:t>kérdés, hogyan kapcsolódik egymáshoz a természet és a kegyelem</a:t>
            </a:r>
            <a:endParaRPr lang="en-US" dirty="0"/>
          </a:p>
          <a:p>
            <a:pPr lvl="0"/>
            <a:r>
              <a:rPr lang="hu-HU" dirty="0"/>
              <a:t>római katolicizmus: a természetes képességek pozitívan kapcsolódnak Istenhez</a:t>
            </a:r>
            <a:endParaRPr lang="en-US" dirty="0"/>
          </a:p>
          <a:p>
            <a:pPr lvl="0"/>
            <a:r>
              <a:rPr lang="hu-HU" dirty="0"/>
              <a:t>protestantizmus: a természet bűnnel terhelt, csakis a kegyelem kapcsol Istenhez</a:t>
            </a:r>
            <a:endParaRPr lang="en-US" dirty="0"/>
          </a:p>
          <a:p>
            <a:pPr lvl="0"/>
            <a:r>
              <a:rPr lang="hu-HU" dirty="0"/>
              <a:t>az ember Isten teremtménye, vannak teremtményi tulajdonságai, és képes jót tenni, de természetes képességeivel Isten szemében csakis vétkezni tud, és önerőből képtelen Isten tetszését kivívni</a:t>
            </a:r>
            <a:endParaRPr lang="en-US" dirty="0"/>
          </a:p>
          <a:p>
            <a:pPr lvl="0"/>
            <a:r>
              <a:rPr lang="hu-HU" dirty="0"/>
              <a:t>a </a:t>
            </a:r>
            <a:r>
              <a:rPr lang="hu-HU" dirty="0" err="1"/>
              <a:t>lelkigondozás</a:t>
            </a:r>
            <a:r>
              <a:rPr lang="hu-HU" dirty="0"/>
              <a:t> címkéje alatt folytatott terápia, segíthet terápiaként, de nem mentheti meg az embert örök </a:t>
            </a:r>
            <a:r>
              <a:rPr lang="hu-HU" dirty="0" smtClean="0"/>
              <a:t>életre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6902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pszichológia, emberképek és terápiás formák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hu-HU" b="1" dirty="0"/>
              <a:t>5.2. A természet, mint az egyetlen </a:t>
            </a:r>
            <a:r>
              <a:rPr lang="hu-HU" b="1" dirty="0" smtClean="0"/>
              <a:t>valóság</a:t>
            </a:r>
          </a:p>
          <a:p>
            <a:pPr marL="114300" indent="0">
              <a:buNone/>
            </a:pPr>
            <a:endParaRPr lang="en-US" b="1" dirty="0"/>
          </a:p>
          <a:p>
            <a:pPr lvl="0"/>
            <a:r>
              <a:rPr lang="hu-HU" dirty="0"/>
              <a:t>a pszichológia egyik döntő problémája az immanens emberszemlélet</a:t>
            </a:r>
            <a:endParaRPr lang="en-US" dirty="0"/>
          </a:p>
          <a:p>
            <a:pPr lvl="0"/>
            <a:r>
              <a:rPr lang="hu-HU" dirty="0"/>
              <a:t>az Istenhez való viszonyt figyelmen kívül hagyja</a:t>
            </a:r>
            <a:endParaRPr lang="en-US" dirty="0"/>
          </a:p>
          <a:p>
            <a:pPr lvl="0"/>
            <a:r>
              <a:rPr lang="hu-HU" dirty="0"/>
              <a:t>a pszichológia megtartja tudományos jellegét, mert csak azt veszi figyelembe, ami vizsgálható</a:t>
            </a:r>
            <a:endParaRPr lang="en-US" dirty="0"/>
          </a:p>
          <a:p>
            <a:pPr lvl="0"/>
            <a:r>
              <a:rPr lang="hu-HU" dirty="0"/>
              <a:t>de premisszaként állítja, hogy nincs túlvilági dimenzió, ezzel pedig ismét elveszíti tudományosságát</a:t>
            </a:r>
            <a:endParaRPr lang="en-US" dirty="0"/>
          </a:p>
          <a:p>
            <a:pPr marL="1143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900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pszichológia, emberképek és terápiás formák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z="2800" dirty="0"/>
              <a:t>három féle emberképről beszélhetünk:</a:t>
            </a:r>
            <a:endParaRPr lang="en-US" sz="2800" dirty="0"/>
          </a:p>
          <a:p>
            <a:pPr lvl="1"/>
            <a:r>
              <a:rPr lang="hu-HU" sz="2400" dirty="0"/>
              <a:t>a mélylélektan emberképe: az embereket ösztönök vezérlik</a:t>
            </a:r>
            <a:endParaRPr lang="en-US" sz="2400" dirty="0"/>
          </a:p>
          <a:p>
            <a:pPr lvl="1"/>
            <a:r>
              <a:rPr lang="hu-HU" sz="2400" dirty="0"/>
              <a:t>a </a:t>
            </a:r>
            <a:r>
              <a:rPr lang="hu-HU" sz="2400" dirty="0" err="1"/>
              <a:t>behaviorizmus</a:t>
            </a:r>
            <a:r>
              <a:rPr lang="hu-HU" sz="2400" dirty="0"/>
              <a:t> emberképe: az embert külső körülmények vezérlik</a:t>
            </a:r>
            <a:endParaRPr lang="en-US" sz="2400" dirty="0"/>
          </a:p>
          <a:p>
            <a:pPr lvl="1"/>
            <a:r>
              <a:rPr lang="hu-HU" sz="2400" dirty="0"/>
              <a:t>humanista emberkép: az emberek képesek megváltoztatni önmagukat</a:t>
            </a:r>
            <a:endParaRPr lang="en-US" sz="2400" dirty="0"/>
          </a:p>
          <a:p>
            <a:pPr lvl="0"/>
            <a:r>
              <a:rPr lang="hu-HU" sz="2800" dirty="0"/>
              <a:t>a terápia mögött mindig egy adott emberkép húzódik meg</a:t>
            </a:r>
            <a:endParaRPr lang="en-US" sz="28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216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pszichológia, emberképek és terápiás formák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u-HU" b="1" dirty="0"/>
              <a:t>1. A mélységlélektan emberképe</a:t>
            </a:r>
            <a:endParaRPr lang="en-US" b="1" dirty="0"/>
          </a:p>
          <a:p>
            <a:pPr marL="0" indent="0">
              <a:buNone/>
            </a:pPr>
            <a:r>
              <a:rPr lang="hu-HU" b="1" dirty="0"/>
              <a:t>1.1. Freud és az ösztön</a:t>
            </a:r>
            <a:endParaRPr lang="en-US" b="1" dirty="0"/>
          </a:p>
          <a:p>
            <a:pPr lvl="0"/>
            <a:r>
              <a:rPr lang="hu-HU" dirty="0"/>
              <a:t>pszichoanalízis</a:t>
            </a:r>
            <a:endParaRPr lang="en-US" dirty="0"/>
          </a:p>
          <a:p>
            <a:pPr lvl="0"/>
            <a:r>
              <a:rPr lang="hu-HU" dirty="0"/>
              <a:t>feltárja a tudattalan összefüggéseket és okokat az ember mentális életében</a:t>
            </a:r>
            <a:endParaRPr lang="en-US" dirty="0"/>
          </a:p>
          <a:p>
            <a:pPr lvl="0"/>
            <a:r>
              <a:rPr lang="hu-HU" dirty="0"/>
              <a:t>az embereket belső-pszichés erők irányítják</a:t>
            </a:r>
            <a:endParaRPr lang="en-US" dirty="0"/>
          </a:p>
          <a:p>
            <a:pPr lvl="0"/>
            <a:r>
              <a:rPr lang="hu-HU" dirty="0" err="1"/>
              <a:t>id</a:t>
            </a:r>
            <a:r>
              <a:rPr lang="hu-HU" dirty="0"/>
              <a:t> – ego – </a:t>
            </a:r>
            <a:r>
              <a:rPr lang="hu-HU" dirty="0" err="1"/>
              <a:t>szuperego</a:t>
            </a:r>
            <a:endParaRPr lang="en-US" dirty="0"/>
          </a:p>
          <a:p>
            <a:r>
              <a:rPr lang="hu-HU" dirty="0"/>
              <a:t>ahol az ego a </a:t>
            </a:r>
            <a:r>
              <a:rPr lang="hu-HU" dirty="0" err="1"/>
              <a:t>superego</a:t>
            </a:r>
            <a:r>
              <a:rPr lang="hu-HU" dirty="0"/>
              <a:t> nyomása miatt blokkolta az </a:t>
            </a:r>
            <a:r>
              <a:rPr lang="hu-HU" dirty="0" err="1"/>
              <a:t>id</a:t>
            </a:r>
            <a:r>
              <a:rPr lang="hu-HU" dirty="0"/>
              <a:t> kívánságait, ahol a tabuk és társadalmi korlátok erőszakosan megtagadják őket, neurotikus rendellenességek lépnek fel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734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pszichológia, emberképek és terápiás formák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u-HU" b="1" dirty="0"/>
              <a:t>1.2. Jung és a tudattalan</a:t>
            </a:r>
            <a:endParaRPr lang="en-US" b="1" dirty="0"/>
          </a:p>
          <a:p>
            <a:pPr lvl="0"/>
            <a:r>
              <a:rPr lang="hu-HU" dirty="0"/>
              <a:t>személyes és kollektív tudattalan</a:t>
            </a:r>
            <a:endParaRPr lang="en-US" dirty="0"/>
          </a:p>
          <a:p>
            <a:pPr lvl="0"/>
            <a:r>
              <a:rPr lang="hu-HU" dirty="0"/>
              <a:t>a tudattalan világa az álmokon keresztül spontán módon jön a felszínre</a:t>
            </a:r>
            <a:endParaRPr lang="en-US" dirty="0"/>
          </a:p>
          <a:p>
            <a:pPr lvl="0"/>
            <a:r>
              <a:rPr lang="hu-HU" dirty="0"/>
              <a:t>archetípusok – mítoszokat, vallásokat és filozófiákat hoznak </a:t>
            </a:r>
            <a:r>
              <a:rPr lang="hu-HU" dirty="0" smtClean="0"/>
              <a:t>létre</a:t>
            </a:r>
          </a:p>
          <a:p>
            <a:pPr lvl="0"/>
            <a:endParaRPr lang="en-US" dirty="0"/>
          </a:p>
          <a:p>
            <a:pPr marL="0" indent="0">
              <a:buNone/>
            </a:pPr>
            <a:r>
              <a:rPr lang="hu-HU" b="1" dirty="0"/>
              <a:t>1.3. Pszichoterápia</a:t>
            </a:r>
            <a:endParaRPr lang="en-US" b="1" dirty="0"/>
          </a:p>
          <a:p>
            <a:pPr lvl="0"/>
            <a:r>
              <a:rPr lang="hu-HU" dirty="0"/>
              <a:t>a hibás áramkörök felderítése és tisztázása</a:t>
            </a:r>
            <a:endParaRPr lang="en-US" dirty="0"/>
          </a:p>
          <a:p>
            <a:pPr lvl="0"/>
            <a:r>
              <a:rPr lang="hu-HU" dirty="0"/>
              <a:t>a kliensnek tudatosítania kell, mit fojtott el, mi az, aminek már nincs tudatában</a:t>
            </a:r>
            <a:endParaRPr lang="en-US" dirty="0"/>
          </a:p>
          <a:p>
            <a:pPr lvl="0"/>
            <a:r>
              <a:rPr lang="hu-HU" dirty="0"/>
              <a:t>szabad asszociáció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4939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pszichológia, emberképek és terápiás formák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sz="2800" b="1" dirty="0"/>
              <a:t>2. </a:t>
            </a:r>
            <a:r>
              <a:rPr lang="hu-HU" sz="2800" b="1" dirty="0" err="1" smtClean="0"/>
              <a:t>Behaviorizmus</a:t>
            </a:r>
            <a:endParaRPr lang="hu-HU" sz="2800" b="1" dirty="0" smtClean="0"/>
          </a:p>
          <a:p>
            <a:pPr marL="0" indent="0">
              <a:buNone/>
            </a:pPr>
            <a:r>
              <a:rPr lang="hu-HU" b="1" dirty="0" smtClean="0"/>
              <a:t>2.1</a:t>
            </a:r>
            <a:r>
              <a:rPr lang="hu-HU" b="1" dirty="0"/>
              <a:t>. A kondicionált személy</a:t>
            </a:r>
            <a:endParaRPr lang="en-US" b="1" dirty="0"/>
          </a:p>
          <a:p>
            <a:pPr lvl="0"/>
            <a:r>
              <a:rPr lang="hu-HU" dirty="0"/>
              <a:t>a </a:t>
            </a:r>
            <a:r>
              <a:rPr lang="hu-HU" dirty="0" err="1"/>
              <a:t>behaviorizmus</a:t>
            </a:r>
            <a:r>
              <a:rPr lang="hu-HU" dirty="0"/>
              <a:t> </a:t>
            </a:r>
            <a:r>
              <a:rPr lang="hu-HU" dirty="0" err="1"/>
              <a:t>a</a:t>
            </a:r>
            <a:r>
              <a:rPr lang="hu-HU" dirty="0"/>
              <a:t> pozitivizmus intellektuális horizontján belül jelent meg</a:t>
            </a:r>
            <a:endParaRPr lang="en-US" dirty="0"/>
          </a:p>
          <a:p>
            <a:pPr lvl="0"/>
            <a:r>
              <a:rPr lang="hu-HU" dirty="0"/>
              <a:t>a viselkedés tanulás eredménye</a:t>
            </a:r>
            <a:endParaRPr lang="en-US" dirty="0"/>
          </a:p>
          <a:p>
            <a:pPr lvl="0"/>
            <a:r>
              <a:rPr lang="hu-HU" dirty="0"/>
              <a:t>az emberek környezetük termékei</a:t>
            </a:r>
            <a:endParaRPr lang="en-US" dirty="0"/>
          </a:p>
          <a:p>
            <a:pPr lvl="0"/>
            <a:r>
              <a:rPr lang="hu-HU" dirty="0"/>
              <a:t>a viselkedés etikailag semleges</a:t>
            </a:r>
            <a:endParaRPr lang="en-US" dirty="0"/>
          </a:p>
          <a:p>
            <a:pPr lvl="0"/>
            <a:r>
              <a:rPr lang="hu-HU" dirty="0"/>
              <a:t>az öröklődés, a genetikai program, a hajlamok alárendelt szerepet töltenek be</a:t>
            </a:r>
            <a:endParaRPr lang="en-US" dirty="0"/>
          </a:p>
          <a:p>
            <a:pPr lvl="0"/>
            <a:r>
              <a:rPr lang="hu-HU" dirty="0"/>
              <a:t>nem játszanak szerepet az ember tudata, vágyai, indítékai, vallási elkötelezettségei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91768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pszichológia, emberképek és terápiás formák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2.2. </a:t>
            </a:r>
            <a:r>
              <a:rPr lang="hu-HU" b="1" dirty="0" smtClean="0"/>
              <a:t>Viselkedésterápia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a </a:t>
            </a:r>
            <a:r>
              <a:rPr lang="hu-HU" dirty="0" err="1"/>
              <a:t>behaviorizmus</a:t>
            </a:r>
            <a:r>
              <a:rPr lang="hu-HU" dirty="0"/>
              <a:t> </a:t>
            </a:r>
            <a:r>
              <a:rPr lang="hu-HU" dirty="0" err="1"/>
              <a:t>a</a:t>
            </a:r>
            <a:r>
              <a:rPr lang="hu-HU" dirty="0"/>
              <a:t> mentális zavarokat a helytelen viselkedés következményének tekinti</a:t>
            </a:r>
            <a:endParaRPr lang="en-US" dirty="0"/>
          </a:p>
          <a:p>
            <a:pPr lvl="0"/>
            <a:r>
              <a:rPr lang="hu-HU" dirty="0"/>
              <a:t>az embereket azzal a céllal „kondicionálják”, hogy megváltoztassák viselkedésüket</a:t>
            </a:r>
            <a:endParaRPr lang="en-US" dirty="0"/>
          </a:p>
          <a:p>
            <a:pPr lvl="0"/>
            <a:r>
              <a:rPr lang="hu-HU" dirty="0"/>
              <a:t>jutalom vagy büntetés, elismerés vagy hibáztatás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9262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pszichológia, emberképek és terápiás formák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14300" indent="0">
              <a:buNone/>
            </a:pPr>
            <a:r>
              <a:rPr lang="hu-HU" sz="2800" b="1" dirty="0"/>
              <a:t>3. Humanista emberkép</a:t>
            </a:r>
            <a:endParaRPr lang="en-US" sz="2800" b="1" dirty="0"/>
          </a:p>
          <a:p>
            <a:pPr lvl="0"/>
            <a:r>
              <a:rPr lang="hu-HU" dirty="0"/>
              <a:t>az embert aktív lénynek tekinti: képes gondolkodni és dönteni</a:t>
            </a:r>
            <a:endParaRPr lang="en-US" dirty="0"/>
          </a:p>
          <a:p>
            <a:pPr marL="114300" indent="0">
              <a:buNone/>
            </a:pPr>
            <a:r>
              <a:rPr lang="hu-HU" b="1" dirty="0"/>
              <a:t>3.1. </a:t>
            </a:r>
            <a:r>
              <a:rPr lang="hu-HU" b="1" dirty="0" err="1"/>
              <a:t>Maslow</a:t>
            </a:r>
            <a:r>
              <a:rPr lang="hu-HU" b="1" dirty="0"/>
              <a:t> és Rogers modellje</a:t>
            </a:r>
            <a:endParaRPr lang="en-US" b="1" dirty="0"/>
          </a:p>
          <a:p>
            <a:pPr lvl="0"/>
            <a:r>
              <a:rPr lang="hu-HU" dirty="0"/>
              <a:t>vezérgondolat a személyiség fejlesztése, az önmegvalósítás</a:t>
            </a:r>
            <a:endParaRPr lang="en-US" dirty="0"/>
          </a:p>
          <a:p>
            <a:pPr lvl="0"/>
            <a:r>
              <a:rPr lang="hu-HU" dirty="0"/>
              <a:t>két motivációs erő: a hiány és a növekedés vágya</a:t>
            </a:r>
            <a:endParaRPr lang="en-US" dirty="0"/>
          </a:p>
          <a:p>
            <a:pPr lvl="0"/>
            <a:r>
              <a:rPr lang="hu-HU" dirty="0"/>
              <a:t>a szükségletek hierarchiája (fiziológiai szükségletektől a transzcendenciáig)</a:t>
            </a:r>
            <a:endParaRPr lang="en-US" dirty="0"/>
          </a:p>
          <a:p>
            <a:pPr lvl="0"/>
            <a:r>
              <a:rPr lang="hu-HU" dirty="0"/>
              <a:t>Rogers: a két alapvető igényen felül létezik egy harmadik: a spirituális növekedés vágya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1238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pszichológia, emberképek és terápiás formák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hu-HU" b="1" dirty="0"/>
              <a:t>3.2. Kognitív pszichológia</a:t>
            </a:r>
            <a:endParaRPr lang="en-US" b="1" dirty="0"/>
          </a:p>
          <a:p>
            <a:pPr lvl="0"/>
            <a:r>
              <a:rPr lang="hu-HU" dirty="0"/>
              <a:t>az embert a kognitív folyamatok irányítják, képes megfontoltan cselekedni</a:t>
            </a:r>
            <a:endParaRPr lang="en-US" dirty="0"/>
          </a:p>
          <a:p>
            <a:pPr lvl="0"/>
            <a:r>
              <a:rPr lang="hu-HU" dirty="0"/>
              <a:t>a mentális zavarokat az esetek többségében egy „abszolút szükségesség” vagy „kell” okozza</a:t>
            </a:r>
            <a:endParaRPr lang="en-US" dirty="0"/>
          </a:p>
          <a:p>
            <a:pPr lvl="0"/>
            <a:r>
              <a:rPr lang="hu-HU" dirty="0"/>
              <a:t>itt egy meglehetősen racionalista emberiségszemlélet rajzolódik ki</a:t>
            </a:r>
            <a:endParaRPr lang="en-US" dirty="0"/>
          </a:p>
          <a:p>
            <a:pPr lvl="0"/>
            <a:r>
              <a:rPr lang="hu-HU" dirty="0"/>
              <a:t>ennek már önmagában is vannak pozitív oldalai</a:t>
            </a:r>
            <a:endParaRPr lang="en-US" dirty="0"/>
          </a:p>
          <a:p>
            <a:pPr lvl="0"/>
            <a:r>
              <a:rPr lang="hu-HU" dirty="0"/>
              <a:t>továbbra is jellemző, hogy az ember képes önmagát megmenteni</a:t>
            </a:r>
            <a:endParaRPr lang="en-US" dirty="0"/>
          </a:p>
          <a:p>
            <a:pPr marL="1143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5188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u-HU" dirty="0"/>
              <a:t>A pszichológia, emberképek és terápiás formák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hu-HU" sz="2800" b="1" dirty="0"/>
              <a:t>4. Az emberképek értékelése</a:t>
            </a:r>
            <a:endParaRPr lang="en-US" sz="2800" b="1" dirty="0"/>
          </a:p>
          <a:p>
            <a:pPr marL="114300" indent="0">
              <a:buNone/>
            </a:pPr>
            <a:r>
              <a:rPr lang="hu-HU" b="1" dirty="0"/>
              <a:t>4.1. Az ember ösztönös természete</a:t>
            </a:r>
            <a:endParaRPr lang="en-US" b="1" dirty="0"/>
          </a:p>
          <a:p>
            <a:pPr lvl="0"/>
            <a:r>
              <a:rPr lang="hu-HU" dirty="0"/>
              <a:t>Freud „</a:t>
            </a:r>
            <a:r>
              <a:rPr lang="hu-HU" dirty="0" err="1"/>
              <a:t>öszön-én</a:t>
            </a:r>
            <a:r>
              <a:rPr lang="hu-HU" dirty="0"/>
              <a:t>”</a:t>
            </a:r>
            <a:r>
              <a:rPr lang="hu-HU" dirty="0" err="1"/>
              <a:t>-je</a:t>
            </a:r>
            <a:r>
              <a:rPr lang="hu-HU" dirty="0"/>
              <a:t>, Jung „kollektív tudattalan”</a:t>
            </a:r>
            <a:r>
              <a:rPr lang="hu-HU" dirty="0" err="1"/>
              <a:t>-ja</a:t>
            </a:r>
            <a:r>
              <a:rPr lang="hu-HU" dirty="0"/>
              <a:t> és az ott elhelyezhető archetípusok nem érhetők el közvetlenül</a:t>
            </a:r>
            <a:endParaRPr lang="en-US" dirty="0"/>
          </a:p>
          <a:p>
            <a:pPr lvl="0"/>
            <a:r>
              <a:rPr lang="hu-HU" dirty="0"/>
              <a:t>a bűnt nem lehet többé bűnként azonosítani – mintha a pszichológia egy ilyen réteg elfogadásával akarna védekezni</a:t>
            </a:r>
            <a:endParaRPr lang="en-US" dirty="0"/>
          </a:p>
          <a:p>
            <a:pPr lvl="0"/>
            <a:r>
              <a:rPr lang="hu-HU" dirty="0"/>
              <a:t>megfosztja az embereket az etikai felelősségtől</a:t>
            </a:r>
            <a:endParaRPr lang="en-US" dirty="0"/>
          </a:p>
          <a:p>
            <a:pPr lvl="0"/>
            <a:r>
              <a:rPr lang="hu-HU" dirty="0"/>
              <a:t>a bibliai </a:t>
            </a:r>
            <a:r>
              <a:rPr lang="hu-HU" dirty="0" err="1"/>
              <a:t>szoteriológiával</a:t>
            </a:r>
            <a:r>
              <a:rPr lang="hu-HU" dirty="0"/>
              <a:t> masszívan polemizál</a:t>
            </a:r>
            <a:endParaRPr lang="en-US" dirty="0"/>
          </a:p>
          <a:p>
            <a:pPr marL="1143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8650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Lekárnik">
  <a:themeElements>
    <a:clrScheme name="Lekárnik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Lekárnik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Lekárnik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16</TotalTime>
  <Words>749</Words>
  <Application>Microsoft Office PowerPoint</Application>
  <PresentationFormat>Prezentácia na obrazovke (4:3)</PresentationFormat>
  <Paragraphs>91</Paragraphs>
  <Slides>13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13</vt:i4>
      </vt:variant>
    </vt:vector>
  </HeadingPairs>
  <TitlesOfParts>
    <vt:vector size="14" baseType="lpstr">
      <vt:lpstr>Lekárnik</vt:lpstr>
      <vt:lpstr>A pszichológia, emberképek és terápiás formák</vt:lpstr>
      <vt:lpstr>A pszichológia, emberképek és terápiás formák</vt:lpstr>
      <vt:lpstr>A pszichológia, emberképek és terápiás formák</vt:lpstr>
      <vt:lpstr>A pszichológia, emberképek és terápiás formák</vt:lpstr>
      <vt:lpstr>A pszichológia, emberképek és terápiás formák</vt:lpstr>
      <vt:lpstr>A pszichológia, emberképek és terápiás formák</vt:lpstr>
      <vt:lpstr>A pszichológia, emberképek és terápiás formák</vt:lpstr>
      <vt:lpstr>A pszichológia, emberképek és terápiás formák</vt:lpstr>
      <vt:lpstr>A pszichológia, emberképek és terápiás formák</vt:lpstr>
      <vt:lpstr>A pszichológia, emberképek és terápiás formák</vt:lpstr>
      <vt:lpstr>A pszichológia, emberképek és terápiás formák</vt:lpstr>
      <vt:lpstr>A pszichológia, emberképek és terápiás formák</vt:lpstr>
      <vt:lpstr>A pszichológia, emberképek és terápiás formák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pszichológia, emberképek és terápiás formák</dc:title>
  <dc:creator>user</dc:creator>
  <cp:lastModifiedBy>user</cp:lastModifiedBy>
  <cp:revision>4</cp:revision>
  <dcterms:created xsi:type="dcterms:W3CDTF">2023-12-29T11:34:28Z</dcterms:created>
  <dcterms:modified xsi:type="dcterms:W3CDTF">2023-12-29T12:01:06Z</dcterms:modified>
</cp:coreProperties>
</file>