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dĺžnik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Obdĺžnik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Obdĺžnik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Obdĺžnik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bdĺžnik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Zaoblený obdĺžni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Zaoblený obdĺžnik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Obdĺžnik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ĺžnik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6" name="Zástupný symbol dátumu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7" name="Zástupný symbol čísla snímky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8" name="Zástupný symbol päty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dĺžnik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Obdĺžnik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Obdĺžnik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Obdĺžnik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ĺžnik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Zaoblený obdĺžnik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Zaoblený obdĺžnik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Obdĺžnik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Obdĺžnik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Obdĺžnik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Obdĺžnik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Obdĺžnik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Obdĺžnik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Egészség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85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Egészség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1. Mi az egészség?</a:t>
            </a:r>
            <a:endParaRPr lang="en-US" b="1" dirty="0"/>
          </a:p>
          <a:p>
            <a:pPr lvl="0"/>
            <a:r>
              <a:rPr lang="hu-HU" dirty="0"/>
              <a:t>normatív fogalom</a:t>
            </a:r>
            <a:endParaRPr lang="en-US" dirty="0"/>
          </a:p>
          <a:p>
            <a:pPr lvl="0"/>
            <a:r>
              <a:rPr lang="hu-HU" dirty="0"/>
              <a:t>több szintet érzékelünk: </a:t>
            </a:r>
            <a:endParaRPr lang="en-US" dirty="0"/>
          </a:p>
          <a:p>
            <a:pPr marL="109728" indent="0">
              <a:buNone/>
            </a:pPr>
            <a:r>
              <a:rPr lang="hu-HU" dirty="0" smtClean="0"/>
              <a:t>	- </a:t>
            </a:r>
            <a:r>
              <a:rPr lang="hu-HU" dirty="0"/>
              <a:t>objektívet</a:t>
            </a:r>
            <a:endParaRPr lang="en-US" dirty="0"/>
          </a:p>
          <a:p>
            <a:pPr marL="109728" indent="0">
              <a:buNone/>
            </a:pPr>
            <a:r>
              <a:rPr lang="hu-HU" dirty="0" smtClean="0"/>
              <a:t>	- </a:t>
            </a:r>
            <a:r>
              <a:rPr lang="hu-HU" dirty="0"/>
              <a:t>szubjektívet</a:t>
            </a:r>
            <a:endParaRPr lang="en-US" dirty="0"/>
          </a:p>
          <a:p>
            <a:pPr marL="109728" indent="0">
              <a:buNone/>
            </a:pPr>
            <a:r>
              <a:rPr lang="hu-HU" dirty="0" smtClean="0"/>
              <a:t>	- </a:t>
            </a:r>
            <a:r>
              <a:rPr lang="hu-HU" dirty="0"/>
              <a:t>szociálist</a:t>
            </a:r>
            <a:endParaRPr lang="en-US" dirty="0"/>
          </a:p>
          <a:p>
            <a:pPr lvl="0"/>
            <a:r>
              <a:rPr lang="hu-HU" dirty="0"/>
              <a:t>a</a:t>
            </a:r>
            <a:r>
              <a:rPr lang="hu-HU" smtClean="0"/>
              <a:t> </a:t>
            </a:r>
            <a:r>
              <a:rPr lang="hu-HU" dirty="0"/>
              <a:t>WHO meghatározása: „Az egészség a teljes fizikai, mentális és szociális jólét állapota”</a:t>
            </a:r>
            <a:endParaRPr lang="en-US" dirty="0"/>
          </a:p>
          <a:p>
            <a:pPr lvl="0"/>
            <a:r>
              <a:rPr lang="hu-HU" dirty="0"/>
              <a:t>a szervezet normális működése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534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Egészség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 Az egészség, mint az orvosi kezelés célja</a:t>
            </a:r>
            <a:endParaRPr lang="en-US" b="1" dirty="0"/>
          </a:p>
          <a:p>
            <a:pPr lvl="0"/>
            <a:r>
              <a:rPr lang="hu-HU" dirty="0"/>
              <a:t>a mérhető értékeknek a normál spektrumon belül kell lenniük</a:t>
            </a:r>
            <a:endParaRPr lang="en-US" dirty="0"/>
          </a:p>
          <a:p>
            <a:pPr lvl="0"/>
            <a:r>
              <a:rPr lang="hu-HU" dirty="0"/>
              <a:t>szükséges, hogy a beteg rendelkezzen a szükséges öngyógyító erőkkel</a:t>
            </a:r>
            <a:endParaRPr lang="en-US" dirty="0"/>
          </a:p>
          <a:p>
            <a:pPr lvl="0"/>
            <a:r>
              <a:rPr lang="hu-HU" dirty="0"/>
              <a:t>nem mindig helyreállítható → krónikus betegségek, palliatív gyógyászat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43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Egészség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dirty="0"/>
              <a:t>3. Preventív gyógyászat</a:t>
            </a:r>
            <a:endParaRPr lang="en-US" b="1" dirty="0"/>
          </a:p>
          <a:p>
            <a:pPr lvl="0"/>
            <a:r>
              <a:rPr lang="hu-HU" dirty="0"/>
              <a:t>a betegségek elkerülését célozza meg</a:t>
            </a:r>
            <a:endParaRPr lang="en-US" dirty="0"/>
          </a:p>
          <a:p>
            <a:pPr lvl="0"/>
            <a:r>
              <a:rPr lang="hu-HU" dirty="0"/>
              <a:t>preventív gyógyászat: védőoltások, oltási programok, szűrővizsgálások</a:t>
            </a:r>
            <a:endParaRPr lang="en-US" dirty="0"/>
          </a:p>
          <a:p>
            <a:pPr lvl="0"/>
            <a:r>
              <a:rPr lang="hu-HU" dirty="0"/>
              <a:t>mennyire korlátozza indokolatlanul az emberek szabadságát és személyes felelősségét</a:t>
            </a:r>
            <a:endParaRPr lang="en-US" dirty="0"/>
          </a:p>
          <a:p>
            <a:pPr lvl="0"/>
            <a:r>
              <a:rPr lang="hu-HU" dirty="0"/>
              <a:t>felveti az egyén felelősségteljes, mértékletes életmódjának etikai kérdését</a:t>
            </a:r>
            <a:endParaRPr lang="en-US" dirty="0"/>
          </a:p>
          <a:p>
            <a:pPr lvl="0"/>
            <a:r>
              <a:rPr lang="hu-HU" dirty="0"/>
              <a:t>a betegségmegelőzés alapvető eleme a higiénia</a:t>
            </a:r>
            <a:endParaRPr lang="en-US" dirty="0"/>
          </a:p>
          <a:p>
            <a:pPr lvl="0"/>
            <a:r>
              <a:rPr lang="hu-HU" dirty="0"/>
              <a:t>a</a:t>
            </a:r>
            <a:r>
              <a:rPr lang="hu-HU" dirty="0" smtClean="0"/>
              <a:t> </a:t>
            </a:r>
            <a:r>
              <a:rPr lang="hu-HU" dirty="0"/>
              <a:t>prevenció része az óvodai, iskolai egészségnevelés és a felnőttképzés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283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Egészség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4. A testi épség – a messiási üdvkorszak eleme</a:t>
            </a:r>
            <a:endParaRPr lang="en-US" b="1" dirty="0"/>
          </a:p>
          <a:p>
            <a:pPr lvl="0"/>
            <a:r>
              <a:rPr lang="hu-HU" dirty="0"/>
              <a:t>a Szentírásban Isten új teremtést ígért, ahol nincs többé betegség és a halál</a:t>
            </a:r>
            <a:endParaRPr lang="en-US" dirty="0"/>
          </a:p>
          <a:p>
            <a:pPr lvl="0"/>
            <a:r>
              <a:rPr lang="hu-HU" dirty="0"/>
              <a:t>nem hagyja figyelmen kívül az ember evilági egészségét sem</a:t>
            </a:r>
            <a:endParaRPr lang="en-US" dirty="0"/>
          </a:p>
          <a:p>
            <a:pPr lvl="0"/>
            <a:r>
              <a:rPr lang="hu-HU" dirty="0"/>
              <a:t>támpontokat közöl:</a:t>
            </a:r>
            <a:endParaRPr lang="en-US" dirty="0"/>
          </a:p>
          <a:p>
            <a:pPr lvl="1"/>
            <a:r>
              <a:rPr lang="hu-HU" dirty="0"/>
              <a:t>Isten törvénye – házastársi hűség, a fertőző betegek elkülönítése, </a:t>
            </a:r>
            <a:r>
              <a:rPr lang="hu-HU" dirty="0" err="1"/>
              <a:t>körülmetélkedés</a:t>
            </a:r>
            <a:r>
              <a:rPr lang="hu-HU" dirty="0"/>
              <a:t>, életvédelem, pihenőnap</a:t>
            </a:r>
            <a:endParaRPr lang="en-US" dirty="0"/>
          </a:p>
          <a:p>
            <a:pPr lvl="1"/>
            <a:r>
              <a:rPr lang="hu-HU" dirty="0" smtClean="0"/>
              <a:t>az </a:t>
            </a:r>
            <a:r>
              <a:rPr lang="hu-HU" dirty="0"/>
              <a:t>evangélium mint örömhír – bűnbocsánat, jó lelkiismeret, lelki eledel</a:t>
            </a:r>
            <a:endParaRPr lang="en-US" dirty="0"/>
          </a:p>
          <a:p>
            <a:pPr lvl="0"/>
            <a:r>
              <a:rPr lang="hu-HU" dirty="0"/>
              <a:t>a hit megpróbáltatásokkal is jár</a:t>
            </a:r>
            <a:endParaRPr lang="en-US" dirty="0"/>
          </a:p>
          <a:p>
            <a:r>
              <a:rPr lang="hu-HU" dirty="0"/>
              <a:t>az ember önhibáján kívül is megbetegedhet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3967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dustriálne">
  <a:themeElements>
    <a:clrScheme name="Industriálne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Industriálne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Industriáln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</TotalTime>
  <Words>183</Words>
  <Application>Microsoft Office PowerPoint</Application>
  <PresentationFormat>Prezentácia na obrazovke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6" baseType="lpstr">
      <vt:lpstr>Industriálne</vt:lpstr>
      <vt:lpstr>Egészség</vt:lpstr>
      <vt:lpstr>Egészség</vt:lpstr>
      <vt:lpstr>Egészség</vt:lpstr>
      <vt:lpstr>Egészség</vt:lpstr>
      <vt:lpstr>Egészség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Egészség</dc:title>
  <dc:creator>user</dc:creator>
  <cp:lastModifiedBy>user</cp:lastModifiedBy>
  <cp:revision>3</cp:revision>
  <dcterms:created xsi:type="dcterms:W3CDTF">2023-12-20T13:11:19Z</dcterms:created>
  <dcterms:modified xsi:type="dcterms:W3CDTF">2024-01-03T15:13:42Z</dcterms:modified>
</cp:coreProperties>
</file>