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sk-SK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sk-SK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Závislosti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648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60070" indent="-514350">
              <a:buAutoNum type="arabicPeriod"/>
            </a:pPr>
            <a:r>
              <a:rPr lang="hu-HU" sz="2800" b="1" dirty="0" err="1" smtClean="0"/>
              <a:t>Čo</a:t>
            </a:r>
            <a:r>
              <a:rPr lang="hu-HU" sz="2800" b="1" dirty="0" smtClean="0"/>
              <a:t> </a:t>
            </a:r>
            <a:r>
              <a:rPr lang="hu-HU" sz="2800" b="1" dirty="0" err="1"/>
              <a:t>je</a:t>
            </a:r>
            <a:r>
              <a:rPr lang="hu-HU" sz="2800" b="1" dirty="0"/>
              <a:t> </a:t>
            </a:r>
            <a:r>
              <a:rPr lang="hu-HU" sz="2800" b="1" dirty="0" err="1"/>
              <a:t>závislosť</a:t>
            </a:r>
            <a:r>
              <a:rPr lang="hu-HU" sz="2800" b="1" dirty="0"/>
              <a:t> </a:t>
            </a:r>
            <a:endParaRPr lang="hu-HU" sz="2800" b="1" dirty="0" smtClean="0"/>
          </a:p>
          <a:p>
            <a:pPr marL="45720" indent="0">
              <a:buNone/>
            </a:pPr>
            <a:endParaRPr lang="en-US" sz="2800" b="1" dirty="0"/>
          </a:p>
          <a:p>
            <a:pPr lvl="0"/>
            <a:r>
              <a:rPr lang="hu-HU" sz="2800" dirty="0" err="1"/>
              <a:t>obsedantno-kompulzívna</a:t>
            </a:r>
            <a:r>
              <a:rPr lang="hu-HU" sz="2800" dirty="0"/>
              <a:t> </a:t>
            </a:r>
            <a:r>
              <a:rPr lang="hu-HU" sz="2800" dirty="0" err="1"/>
              <a:t>porucha</a:t>
            </a:r>
            <a:r>
              <a:rPr lang="hu-HU" sz="2800" dirty="0"/>
              <a:t> </a:t>
            </a:r>
            <a:endParaRPr lang="en-US" sz="2800" dirty="0"/>
          </a:p>
          <a:p>
            <a:pPr lvl="0"/>
            <a:r>
              <a:rPr lang="hu-HU" sz="2800" dirty="0" err="1"/>
              <a:t>nutkanie</a:t>
            </a:r>
            <a:r>
              <a:rPr lang="hu-HU" sz="2800" dirty="0"/>
              <a:t> </a:t>
            </a:r>
            <a:r>
              <a:rPr lang="hu-HU" sz="2800" dirty="0" err="1"/>
              <a:t>uspokojovať</a:t>
            </a:r>
            <a:r>
              <a:rPr lang="hu-HU" sz="2800" dirty="0"/>
              <a:t> </a:t>
            </a:r>
            <a:r>
              <a:rPr lang="hu-HU" sz="2800" dirty="0" err="1"/>
              <a:t>potreby</a:t>
            </a:r>
            <a:r>
              <a:rPr lang="hu-HU" sz="2800" dirty="0"/>
              <a:t> </a:t>
            </a:r>
            <a:r>
              <a:rPr lang="hu-HU" sz="2800" dirty="0" err="1"/>
              <a:t>škodlivým</a:t>
            </a:r>
            <a:r>
              <a:rPr lang="hu-HU" sz="2800" dirty="0"/>
              <a:t> </a:t>
            </a:r>
            <a:r>
              <a:rPr lang="hu-HU" sz="2800" dirty="0" err="1"/>
              <a:t>spôsobom</a:t>
            </a:r>
            <a:endParaRPr lang="en-US" sz="2800" dirty="0"/>
          </a:p>
          <a:p>
            <a:pPr lvl="0"/>
            <a:r>
              <a:rPr lang="hu-HU" sz="2800" dirty="0" err="1"/>
              <a:t>racionálne</a:t>
            </a:r>
            <a:r>
              <a:rPr lang="hu-HU" sz="2800" dirty="0"/>
              <a:t> </a:t>
            </a:r>
            <a:r>
              <a:rPr lang="hu-HU" sz="2800" dirty="0" err="1"/>
              <a:t>dôvody</a:t>
            </a:r>
            <a:r>
              <a:rPr lang="hu-HU" sz="2800" dirty="0"/>
              <a:t>, </a:t>
            </a:r>
            <a:r>
              <a:rPr lang="hu-HU" sz="2800" dirty="0" err="1"/>
              <a:t>ktoré</a:t>
            </a:r>
            <a:r>
              <a:rPr lang="hu-HU" sz="2800" dirty="0"/>
              <a:t> </a:t>
            </a:r>
            <a:r>
              <a:rPr lang="hu-HU" sz="2800" dirty="0" err="1"/>
              <a:t>motivujú</a:t>
            </a:r>
            <a:r>
              <a:rPr lang="hu-HU" sz="2800" dirty="0"/>
              <a:t> </a:t>
            </a:r>
            <a:r>
              <a:rPr lang="hu-HU" sz="2800" dirty="0" err="1"/>
              <a:t>vôľu</a:t>
            </a:r>
            <a:r>
              <a:rPr lang="hu-HU" sz="2800" dirty="0"/>
              <a:t>, </a:t>
            </a:r>
            <a:r>
              <a:rPr lang="hu-HU" sz="2800" dirty="0" err="1"/>
              <a:t>ju</a:t>
            </a:r>
            <a:r>
              <a:rPr lang="hu-HU" sz="2800" dirty="0"/>
              <a:t> </a:t>
            </a:r>
            <a:r>
              <a:rPr lang="hu-HU" sz="2800" dirty="0" err="1"/>
              <a:t>nemôžu</a:t>
            </a:r>
            <a:r>
              <a:rPr lang="hu-HU" sz="2800" dirty="0"/>
              <a:t> </a:t>
            </a:r>
            <a:r>
              <a:rPr lang="hu-HU" sz="2800" dirty="0" err="1"/>
              <a:t>ovládať</a:t>
            </a:r>
            <a:endParaRPr lang="en-US" sz="2800" dirty="0"/>
          </a:p>
          <a:p>
            <a:r>
              <a:rPr lang="hu-HU" sz="2800" dirty="0" err="1"/>
              <a:t>rozlišovať</a:t>
            </a:r>
            <a:r>
              <a:rPr lang="hu-HU" sz="2800" dirty="0"/>
              <a:t> </a:t>
            </a:r>
            <a:r>
              <a:rPr lang="hu-HU" sz="2800" dirty="0" err="1"/>
              <a:t>medzi</a:t>
            </a:r>
            <a:r>
              <a:rPr lang="hu-HU" sz="2800" dirty="0"/>
              <a:t> </a:t>
            </a:r>
            <a:r>
              <a:rPr lang="hu-HU" sz="2800" dirty="0" err="1"/>
              <a:t>závislosťou</a:t>
            </a:r>
            <a:r>
              <a:rPr lang="hu-HU" sz="2800" dirty="0"/>
              <a:t> </a:t>
            </a:r>
            <a:r>
              <a:rPr lang="hu-HU" sz="2800" dirty="0" err="1"/>
              <a:t>od</a:t>
            </a:r>
            <a:r>
              <a:rPr lang="hu-HU" sz="2800" dirty="0"/>
              <a:t> </a:t>
            </a:r>
            <a:r>
              <a:rPr lang="hu-HU" sz="2800" dirty="0" err="1"/>
              <a:t>návykových</a:t>
            </a:r>
            <a:r>
              <a:rPr lang="hu-HU" sz="2800" dirty="0"/>
              <a:t> látok a </a:t>
            </a:r>
            <a:r>
              <a:rPr lang="hu-HU" sz="2800" dirty="0" err="1"/>
              <a:t>závislosťou</a:t>
            </a:r>
            <a:r>
              <a:rPr lang="hu-HU" sz="2800" dirty="0"/>
              <a:t> </a:t>
            </a:r>
            <a:r>
              <a:rPr lang="hu-HU" sz="2800" dirty="0" err="1"/>
              <a:t>od</a:t>
            </a:r>
            <a:r>
              <a:rPr lang="hu-HU" sz="2800" dirty="0"/>
              <a:t> </a:t>
            </a:r>
            <a:r>
              <a:rPr lang="hu-HU" sz="2800" dirty="0" err="1"/>
              <a:t>iných</a:t>
            </a:r>
            <a:r>
              <a:rPr lang="hu-HU" sz="2800" dirty="0"/>
              <a:t> látok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Závislosti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157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de-DE" sz="2400" b="1" dirty="0"/>
              <a:t>2. </a:t>
            </a:r>
            <a:r>
              <a:rPr lang="de-DE" sz="2400" b="1" dirty="0" err="1"/>
              <a:t>Posúdenie</a:t>
            </a:r>
            <a:r>
              <a:rPr lang="de-DE" sz="2400" b="1" dirty="0"/>
              <a:t> </a:t>
            </a:r>
            <a:r>
              <a:rPr lang="de-DE" sz="2400" b="1" dirty="0" err="1"/>
              <a:t>drogovej</a:t>
            </a:r>
            <a:r>
              <a:rPr lang="de-DE" sz="2400" b="1" dirty="0"/>
              <a:t> </a:t>
            </a:r>
            <a:r>
              <a:rPr lang="de-DE" sz="2400" b="1" dirty="0" err="1" smtClean="0"/>
              <a:t>závislosti</a:t>
            </a:r>
            <a:endParaRPr lang="hu-HU" sz="2400" b="1" dirty="0" smtClean="0"/>
          </a:p>
          <a:p>
            <a:pPr marL="45720" indent="0">
              <a:buNone/>
            </a:pPr>
            <a:endParaRPr lang="en-US" sz="2400" b="1" dirty="0"/>
          </a:p>
          <a:p>
            <a:pPr lvl="0"/>
            <a:r>
              <a:rPr lang="hu-HU" sz="2400" dirty="0"/>
              <a:t>v </a:t>
            </a:r>
            <a:r>
              <a:rPr lang="hu-HU" sz="2400" dirty="0" err="1"/>
              <a:t>podstate</a:t>
            </a:r>
            <a:r>
              <a:rPr lang="hu-HU" sz="2400" dirty="0"/>
              <a:t> </a:t>
            </a:r>
            <a:r>
              <a:rPr lang="hu-HU" sz="2400" dirty="0" err="1"/>
              <a:t>pokus</a:t>
            </a:r>
            <a:r>
              <a:rPr lang="hu-HU" sz="2400" dirty="0"/>
              <a:t> o </a:t>
            </a:r>
            <a:r>
              <a:rPr lang="hu-HU" sz="2400" dirty="0" err="1"/>
              <a:t>uspokojenie</a:t>
            </a:r>
            <a:r>
              <a:rPr lang="hu-HU" sz="2400" dirty="0"/>
              <a:t> </a:t>
            </a:r>
            <a:r>
              <a:rPr lang="hu-HU" sz="2400" dirty="0" err="1"/>
              <a:t>citovej</a:t>
            </a:r>
            <a:r>
              <a:rPr lang="hu-HU" sz="2400" dirty="0"/>
              <a:t> </a:t>
            </a:r>
            <a:r>
              <a:rPr lang="hu-HU" sz="2400" dirty="0" err="1"/>
              <a:t>potreby</a:t>
            </a:r>
            <a:r>
              <a:rPr lang="hu-HU" sz="2400" dirty="0"/>
              <a:t> </a:t>
            </a:r>
            <a:r>
              <a:rPr lang="hu-HU" sz="2400" dirty="0" err="1"/>
              <a:t>materiálnymi</a:t>
            </a:r>
            <a:r>
              <a:rPr lang="hu-HU" sz="2400" dirty="0"/>
              <a:t> </a:t>
            </a:r>
            <a:r>
              <a:rPr lang="hu-HU" sz="2400" dirty="0" err="1"/>
              <a:t>prostriedkami</a:t>
            </a:r>
            <a:r>
              <a:rPr lang="hu-HU" sz="2400" dirty="0"/>
              <a:t>.</a:t>
            </a:r>
            <a:endParaRPr lang="en-US" sz="2400" dirty="0"/>
          </a:p>
          <a:p>
            <a:pPr lvl="0"/>
            <a:r>
              <a:rPr lang="hu-HU" sz="2400" dirty="0" err="1"/>
              <a:t>chronické</a:t>
            </a:r>
            <a:r>
              <a:rPr lang="hu-HU" sz="2400" dirty="0"/>
              <a:t> </a:t>
            </a:r>
            <a:r>
              <a:rPr lang="hu-HU" sz="2400" dirty="0" err="1"/>
              <a:t>užívanie</a:t>
            </a:r>
            <a:r>
              <a:rPr lang="hu-HU" sz="2400" dirty="0"/>
              <a:t> </a:t>
            </a:r>
            <a:r>
              <a:rPr lang="hu-HU" sz="2400" dirty="0" err="1"/>
              <a:t>návykovej</a:t>
            </a:r>
            <a:r>
              <a:rPr lang="hu-HU" sz="2400" dirty="0"/>
              <a:t> </a:t>
            </a:r>
            <a:r>
              <a:rPr lang="hu-HU" sz="2400" dirty="0" err="1"/>
              <a:t>látky</a:t>
            </a:r>
            <a:r>
              <a:rPr lang="hu-HU" sz="2400" dirty="0"/>
              <a:t> </a:t>
            </a:r>
            <a:r>
              <a:rPr lang="hu-HU" sz="2400" dirty="0" err="1"/>
              <a:t>vedie</a:t>
            </a:r>
            <a:r>
              <a:rPr lang="hu-HU" sz="2400" dirty="0"/>
              <a:t> </a:t>
            </a:r>
            <a:r>
              <a:rPr lang="hu-HU" sz="2400" dirty="0" err="1"/>
              <a:t>nielen</a:t>
            </a:r>
            <a:r>
              <a:rPr lang="hu-HU" sz="2400" dirty="0"/>
              <a:t> k </a:t>
            </a:r>
            <a:r>
              <a:rPr lang="hu-HU" sz="2400" dirty="0" err="1"/>
              <a:t>sekundárnym</a:t>
            </a:r>
            <a:r>
              <a:rPr lang="hu-HU" sz="2400" dirty="0"/>
              <a:t> </a:t>
            </a:r>
            <a:r>
              <a:rPr lang="hu-HU" sz="2400" dirty="0" err="1"/>
              <a:t>telesným</a:t>
            </a:r>
            <a:r>
              <a:rPr lang="hu-HU" sz="2400" dirty="0"/>
              <a:t> </a:t>
            </a:r>
            <a:r>
              <a:rPr lang="hu-HU" sz="2400" dirty="0" err="1"/>
              <a:t>ochoreniam</a:t>
            </a:r>
            <a:r>
              <a:rPr lang="hu-HU" sz="2400" dirty="0"/>
              <a:t>, </a:t>
            </a:r>
            <a:r>
              <a:rPr lang="hu-HU" sz="2400" dirty="0" err="1"/>
              <a:t>ale</a:t>
            </a:r>
            <a:r>
              <a:rPr lang="hu-HU" sz="2400" dirty="0"/>
              <a:t> aj k </a:t>
            </a:r>
            <a:r>
              <a:rPr lang="hu-HU" sz="2400" dirty="0" err="1"/>
              <a:t>zmenám</a:t>
            </a:r>
            <a:r>
              <a:rPr lang="hu-HU" sz="2400" dirty="0"/>
              <a:t> </a:t>
            </a:r>
            <a:r>
              <a:rPr lang="hu-HU" sz="2400" dirty="0" err="1"/>
              <a:t>osobnosti</a:t>
            </a:r>
            <a:endParaRPr lang="en-US" sz="2400" dirty="0"/>
          </a:p>
          <a:p>
            <a:pPr lvl="0"/>
            <a:r>
              <a:rPr lang="hu-HU" sz="2400" dirty="0" err="1"/>
              <a:t>užívanie</a:t>
            </a:r>
            <a:r>
              <a:rPr lang="hu-HU" sz="2400" dirty="0"/>
              <a:t> </a:t>
            </a:r>
            <a:r>
              <a:rPr lang="hu-HU" sz="2400" dirty="0" err="1"/>
              <a:t>darov</a:t>
            </a:r>
            <a:r>
              <a:rPr lang="hu-HU" sz="2400" dirty="0"/>
              <a:t> </a:t>
            </a:r>
            <a:r>
              <a:rPr lang="hu-HU" sz="2400" dirty="0" err="1"/>
              <a:t>stvorenia</a:t>
            </a:r>
            <a:r>
              <a:rPr lang="hu-HU" sz="2400" dirty="0"/>
              <a:t> </a:t>
            </a:r>
            <a:r>
              <a:rPr lang="hu-HU" sz="2400" dirty="0" err="1"/>
              <a:t>je</a:t>
            </a:r>
            <a:r>
              <a:rPr lang="hu-HU" sz="2400" dirty="0"/>
              <a:t> </a:t>
            </a:r>
            <a:r>
              <a:rPr lang="hu-HU" sz="2400" dirty="0" err="1"/>
              <a:t>Božou</a:t>
            </a:r>
            <a:r>
              <a:rPr lang="hu-HU" sz="2400" dirty="0"/>
              <a:t> </a:t>
            </a:r>
            <a:r>
              <a:rPr lang="hu-HU" sz="2400" dirty="0" err="1"/>
              <a:t>vôľou</a:t>
            </a:r>
            <a:endParaRPr lang="en-US" sz="2400" dirty="0"/>
          </a:p>
          <a:p>
            <a:r>
              <a:rPr lang="hu-HU" sz="2400" dirty="0" err="1"/>
              <a:t>Písmo</a:t>
            </a:r>
            <a:r>
              <a:rPr lang="hu-HU" sz="2400" dirty="0"/>
              <a:t> </a:t>
            </a:r>
            <a:r>
              <a:rPr lang="hu-HU" sz="2400" dirty="0" err="1"/>
              <a:t>Sväté</a:t>
            </a:r>
            <a:r>
              <a:rPr lang="hu-HU" sz="2400" dirty="0"/>
              <a:t> </a:t>
            </a:r>
            <a:r>
              <a:rPr lang="hu-HU" sz="2400" dirty="0" err="1"/>
              <a:t>neučí</a:t>
            </a:r>
            <a:r>
              <a:rPr lang="hu-HU" sz="2400" dirty="0"/>
              <a:t> </a:t>
            </a:r>
            <a:r>
              <a:rPr lang="hu-HU" sz="2400" dirty="0" err="1"/>
              <a:t>zriekaniu</a:t>
            </a:r>
            <a:r>
              <a:rPr lang="hu-HU" sz="2400" dirty="0"/>
              <a:t> </a:t>
            </a:r>
            <a:r>
              <a:rPr lang="hu-HU" sz="2400" dirty="0" err="1"/>
              <a:t>sa</a:t>
            </a:r>
            <a:r>
              <a:rPr lang="hu-HU" sz="2400" dirty="0"/>
              <a:t> </a:t>
            </a:r>
            <a:r>
              <a:rPr lang="hu-HU" sz="2400" dirty="0" err="1"/>
              <a:t>hmotných</a:t>
            </a:r>
            <a:r>
              <a:rPr lang="hu-HU" sz="2400" dirty="0"/>
              <a:t> </a:t>
            </a:r>
            <a:r>
              <a:rPr lang="hu-HU" sz="2400" dirty="0" err="1"/>
              <a:t>statkov</a:t>
            </a:r>
            <a:r>
              <a:rPr lang="hu-HU" sz="2400" dirty="0"/>
              <a:t>, </a:t>
            </a:r>
            <a:r>
              <a:rPr lang="hu-HU" sz="2400" dirty="0" err="1"/>
              <a:t>ale</a:t>
            </a:r>
            <a:r>
              <a:rPr lang="hu-HU" sz="2400" dirty="0"/>
              <a:t> </a:t>
            </a:r>
            <a:r>
              <a:rPr lang="hu-HU" sz="2400" dirty="0" err="1"/>
              <a:t>ich</a:t>
            </a:r>
            <a:r>
              <a:rPr lang="hu-HU" sz="2400" dirty="0"/>
              <a:t> </a:t>
            </a:r>
            <a:r>
              <a:rPr lang="hu-HU" sz="2400" dirty="0" err="1"/>
              <a:t>správnemu</a:t>
            </a:r>
            <a:r>
              <a:rPr lang="hu-HU" sz="2400" dirty="0"/>
              <a:t> </a:t>
            </a:r>
            <a:r>
              <a:rPr lang="hu-HU" sz="2400" dirty="0" err="1"/>
              <a:t>používaniu</a:t>
            </a:r>
            <a:endParaRPr lang="en-US" sz="24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Závislosti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018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spcAft>
                <a:spcPts val="1200"/>
              </a:spcAft>
            </a:pPr>
            <a:r>
              <a:rPr lang="sk-SK" sz="2400" dirty="0"/>
              <a:t>Biblické výroky o víne:</a:t>
            </a:r>
            <a:endParaRPr lang="en-US" sz="2400" dirty="0"/>
          </a:p>
          <a:p>
            <a:pPr lvl="2">
              <a:spcAft>
                <a:spcPts val="1200"/>
              </a:spcAft>
            </a:pPr>
            <a:r>
              <a:rPr lang="sk-SK" sz="1800" dirty="0"/>
              <a:t>potešuje ľudské srdce (Žalm 104, 15; </a:t>
            </a:r>
            <a:r>
              <a:rPr lang="sk-SK" sz="1800" dirty="0" err="1"/>
              <a:t>Zach</a:t>
            </a:r>
            <a:r>
              <a:rPr lang="sk-SK" sz="1800" dirty="0"/>
              <a:t> 10, 7)</a:t>
            </a:r>
            <a:endParaRPr lang="en-US" sz="1800" dirty="0"/>
          </a:p>
          <a:p>
            <a:pPr lvl="2">
              <a:spcAft>
                <a:spcPts val="1200"/>
              </a:spcAft>
            </a:pPr>
            <a:r>
              <a:rPr lang="sk-SK" sz="1800" dirty="0"/>
              <a:t>dar od Boha (</a:t>
            </a:r>
            <a:r>
              <a:rPr lang="sk-SK" sz="1800" dirty="0" err="1"/>
              <a:t>Dt</a:t>
            </a:r>
            <a:r>
              <a:rPr lang="sk-SK" sz="1800" dirty="0"/>
              <a:t> 11,14; 14,26; </a:t>
            </a:r>
            <a:r>
              <a:rPr lang="sk-SK" sz="1800" dirty="0" err="1"/>
              <a:t>Iz</a:t>
            </a:r>
            <a:r>
              <a:rPr lang="sk-SK" sz="1800" dirty="0"/>
              <a:t> 62,8; Am 9,14)</a:t>
            </a:r>
            <a:endParaRPr lang="en-US" sz="1800" dirty="0"/>
          </a:p>
          <a:p>
            <a:pPr lvl="2">
              <a:spcAft>
                <a:spcPts val="1200"/>
              </a:spcAft>
            </a:pPr>
            <a:r>
              <a:rPr lang="sk-SK" sz="1800" dirty="0"/>
              <a:t>má zdraviu prospešný účinok (1Tim 5,23</a:t>
            </a:r>
            <a:r>
              <a:rPr lang="sk-SK" sz="1800" dirty="0" smtClean="0"/>
              <a:t>)</a:t>
            </a:r>
          </a:p>
          <a:p>
            <a:pPr>
              <a:spcAft>
                <a:spcPts val="1200"/>
              </a:spcAft>
            </a:pPr>
            <a:r>
              <a:rPr lang="sk-SK" sz="2200" dirty="0"/>
              <a:t>a</a:t>
            </a:r>
            <a:r>
              <a:rPr lang="sk-SK" sz="2200" dirty="0" smtClean="0"/>
              <a:t>le!</a:t>
            </a:r>
            <a:endParaRPr lang="en-US" sz="2200" dirty="0"/>
          </a:p>
          <a:p>
            <a:pPr lvl="0">
              <a:spcAft>
                <a:spcPts val="1200"/>
              </a:spcAft>
            </a:pPr>
            <a:r>
              <a:rPr lang="sk-SK" sz="2400" dirty="0"/>
              <a:t>zakazuje nadmerné pitie (</a:t>
            </a:r>
            <a:r>
              <a:rPr lang="sk-SK" sz="2400" dirty="0" err="1"/>
              <a:t>Ef</a:t>
            </a:r>
            <a:r>
              <a:rPr lang="sk-SK" sz="2400" dirty="0"/>
              <a:t> 8,18; Gal 5,21; 1Tim 3,3; </a:t>
            </a:r>
            <a:r>
              <a:rPr lang="sk-SK" sz="2400" smtClean="0"/>
              <a:t>Tit</a:t>
            </a:r>
            <a:r>
              <a:rPr lang="sk-SK" sz="2400" dirty="0" smtClean="0"/>
              <a:t> </a:t>
            </a:r>
            <a:r>
              <a:rPr lang="sk-SK" sz="2400" dirty="0"/>
              <a:t>1,7)</a:t>
            </a:r>
            <a:endParaRPr lang="en-US" sz="2400" dirty="0"/>
          </a:p>
          <a:p>
            <a:pPr lvl="0">
              <a:spcAft>
                <a:spcPts val="1200"/>
              </a:spcAft>
            </a:pPr>
            <a:r>
              <a:rPr lang="sk-SK" sz="2400" dirty="0"/>
              <a:t>poukazuje na negatívne dôsledky pitia vína (</a:t>
            </a:r>
            <a:r>
              <a:rPr lang="sk-SK" sz="2400" dirty="0" err="1"/>
              <a:t>Prís</a:t>
            </a:r>
            <a:r>
              <a:rPr lang="sk-SK" sz="2400" dirty="0"/>
              <a:t> 23,29-32</a:t>
            </a:r>
            <a:r>
              <a:rPr lang="sk-SK" dirty="0" smtClean="0"/>
              <a:t>)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Závislosti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820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endParaRPr lang="hu-HU" sz="2400" dirty="0" smtClean="0"/>
          </a:p>
          <a:p>
            <a:pPr lvl="0"/>
            <a:endParaRPr lang="hu-HU" sz="2400" dirty="0"/>
          </a:p>
          <a:p>
            <a:pPr lvl="0">
              <a:spcAft>
                <a:spcPts val="1800"/>
              </a:spcAft>
            </a:pPr>
            <a:r>
              <a:rPr lang="sk-SK" sz="2400" dirty="0" smtClean="0"/>
              <a:t>západným </a:t>
            </a:r>
            <a:r>
              <a:rPr lang="sk-SK" sz="2400" dirty="0"/>
              <a:t>ľuďom chýba skúsenosť transcendencie</a:t>
            </a:r>
            <a:endParaRPr lang="en-US" sz="2400" dirty="0"/>
          </a:p>
          <a:p>
            <a:pPr lvl="0">
              <a:spcAft>
                <a:spcPts val="1800"/>
              </a:spcAft>
            </a:pPr>
            <a:r>
              <a:rPr lang="sk-SK" sz="2400" dirty="0" smtClean="0"/>
              <a:t>podľa </a:t>
            </a:r>
            <a:r>
              <a:rPr lang="sk-SK" sz="2400" dirty="0"/>
              <a:t>Písma Svätého človek nemôže mať priame transcendentálne skúsenosti</a:t>
            </a:r>
            <a:endParaRPr lang="en-US" sz="2400" dirty="0"/>
          </a:p>
          <a:p>
            <a:pPr>
              <a:spcAft>
                <a:spcPts val="1800"/>
              </a:spcAft>
            </a:pPr>
            <a:r>
              <a:rPr lang="sk-SK" sz="2400" dirty="0" smtClean="0"/>
              <a:t>počúvať </a:t>
            </a:r>
            <a:r>
              <a:rPr lang="sk-SK" sz="2400" dirty="0"/>
              <a:t>Božie slovo a veriť zasľúbeniam evanjelia</a:t>
            </a:r>
            <a:endParaRPr lang="en-US" sz="48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Závislosti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910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80999" y="1719070"/>
            <a:ext cx="8407893" cy="473426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sk-SK" b="1" dirty="0"/>
              <a:t>3. Správny spôsob, ako sa </a:t>
            </a:r>
            <a:r>
              <a:rPr lang="sk-SK" b="1" dirty="0" err="1"/>
              <a:t>vysporiadať</a:t>
            </a:r>
            <a:r>
              <a:rPr lang="sk-SK" b="1" dirty="0"/>
              <a:t> s </a:t>
            </a:r>
            <a:r>
              <a:rPr lang="sk-SK" b="1" dirty="0" smtClean="0"/>
              <a:t>realitou</a:t>
            </a:r>
          </a:p>
          <a:p>
            <a:pPr marL="45720" indent="0">
              <a:buNone/>
            </a:pPr>
            <a:endParaRPr lang="en-US" b="1" dirty="0"/>
          </a:p>
          <a:p>
            <a:pPr lvl="0"/>
            <a:r>
              <a:rPr lang="sk-SK" dirty="0"/>
              <a:t>štátne opatrenia: </a:t>
            </a:r>
            <a:endParaRPr lang="en-US" dirty="0"/>
          </a:p>
          <a:p>
            <a:pPr lvl="2"/>
            <a:r>
              <a:rPr lang="sk-SK" dirty="0"/>
              <a:t>prevencia dovozu drog a obchodovania s nimi</a:t>
            </a:r>
            <a:endParaRPr lang="en-US" dirty="0"/>
          </a:p>
          <a:p>
            <a:pPr lvl="2"/>
            <a:r>
              <a:rPr lang="sk-SK" dirty="0"/>
              <a:t>programy na stiahnutie z trhu</a:t>
            </a:r>
            <a:endParaRPr lang="en-US" dirty="0"/>
          </a:p>
          <a:p>
            <a:pPr lvl="2"/>
            <a:r>
              <a:rPr lang="sk-SK" dirty="0"/>
              <a:t>kontrolovaná distribúcia drog</a:t>
            </a:r>
            <a:endParaRPr lang="en-US" dirty="0"/>
          </a:p>
          <a:p>
            <a:pPr lvl="2"/>
            <a:r>
              <a:rPr lang="sk-SK" dirty="0"/>
              <a:t>informovanie verejnosti</a:t>
            </a:r>
            <a:endParaRPr lang="en-US" dirty="0"/>
          </a:p>
          <a:p>
            <a:pPr lvl="0"/>
            <a:r>
              <a:rPr lang="sk-SK" dirty="0"/>
              <a:t>drogová závislosť je teologický, etický aj duchovný problém</a:t>
            </a:r>
            <a:endParaRPr lang="en-US" dirty="0"/>
          </a:p>
          <a:p>
            <a:pPr lvl="0"/>
            <a:r>
              <a:rPr lang="sk-SK" dirty="0"/>
              <a:t>odmietanie reality a únik do závislosti</a:t>
            </a:r>
            <a:endParaRPr lang="en-US" dirty="0"/>
          </a:p>
          <a:p>
            <a:pPr lvl="0"/>
            <a:r>
              <a:rPr lang="sk-SK" dirty="0"/>
              <a:t>svet je Božím stvorením, ktoré má hodnotu!</a:t>
            </a:r>
            <a:endParaRPr lang="en-US" dirty="0"/>
          </a:p>
          <a:p>
            <a:r>
              <a:rPr lang="sk-SK" i="1" dirty="0"/>
              <a:t>"Cieľom liečby je uspokojiť skrytú túžbu po transcendentnom, večnom, mystickom, rajskom zážitku, ktorý je súčasťou nášho ľudstva." </a:t>
            </a:r>
            <a:r>
              <a:rPr lang="sk-SK" dirty="0"/>
              <a:t>(</a:t>
            </a:r>
            <a:r>
              <a:rPr lang="sk-SK" dirty="0" err="1"/>
              <a:t>Wilder-Smith</a:t>
            </a:r>
            <a:r>
              <a:rPr lang="sk-SK" dirty="0"/>
              <a:t>)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Závislosti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8289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riežka">
  <a:themeElements>
    <a:clrScheme name="Mriežka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Mrie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rie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9</TotalTime>
  <Words>257</Words>
  <Application>Microsoft Office PowerPoint</Application>
  <PresentationFormat>Prezentácia na obrazovke 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6</vt:i4>
      </vt:variant>
    </vt:vector>
  </HeadingPairs>
  <TitlesOfParts>
    <vt:vector size="7" baseType="lpstr">
      <vt:lpstr>Mriežka</vt:lpstr>
      <vt:lpstr>Závislosti</vt:lpstr>
      <vt:lpstr>Závislosti</vt:lpstr>
      <vt:lpstr>Závislosti</vt:lpstr>
      <vt:lpstr>Závislosti</vt:lpstr>
      <vt:lpstr>Závislosti</vt:lpstr>
      <vt:lpstr>Závislosti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Szenvedélybetegség</dc:title>
  <dc:creator>user</dc:creator>
  <cp:lastModifiedBy>user</cp:lastModifiedBy>
  <cp:revision>2</cp:revision>
  <dcterms:created xsi:type="dcterms:W3CDTF">2023-12-29T09:45:21Z</dcterms:created>
  <dcterms:modified xsi:type="dcterms:W3CDTF">2024-01-03T21:51:12Z</dcterms:modified>
</cp:coreProperties>
</file>