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so šikmým zaobleným rohom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11" name="Zástupný symbol čísla snímky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Zástupný symbol päty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Obdĺžnik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ĺžnik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9" name="Zástupný symbol dátumu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10" name="Zástupný symbol čísla snímky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päty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3" name="Zástupný symbol obrázka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sk-SK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Ak chcete pridať obrázok, kliknite na ikonu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so šikmým zaobleným rohom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19. 12. 2023</a:t>
            </a:fld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sz="7200" dirty="0" smtClean="0"/>
              <a:t>Élet</a:t>
            </a:r>
            <a:endParaRPr lang="en-US" sz="72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3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 smtClean="0"/>
              <a:t>1. Mi </a:t>
            </a:r>
            <a:r>
              <a:rPr lang="hu-HU" b="1" dirty="0"/>
              <a:t>az élet</a:t>
            </a:r>
            <a:r>
              <a:rPr lang="hu-HU" b="1" dirty="0" smtClean="0"/>
              <a:t>?</a:t>
            </a:r>
          </a:p>
          <a:p>
            <a:pPr marL="514350" indent="-514350">
              <a:buAutoNum type="arabicPeriod"/>
            </a:pPr>
            <a:endParaRPr lang="en-US" b="1" dirty="0"/>
          </a:p>
          <a:p>
            <a:pPr marL="0" indent="0">
              <a:buNone/>
            </a:pPr>
            <a:r>
              <a:rPr lang="hu-HU" b="1" dirty="0"/>
              <a:t>1.1 Biológiai élet</a:t>
            </a:r>
            <a:endParaRPr lang="en-US" b="1" dirty="0"/>
          </a:p>
          <a:p>
            <a:pPr lvl="0"/>
            <a:r>
              <a:rPr lang="hu-HU" dirty="0"/>
              <a:t>a materialista biológia egyik legégetőbb megválaszolatlan kérdése: hogyan keletkezhet élő sejt az élettelen anyagból</a:t>
            </a:r>
            <a:endParaRPr lang="en-US" dirty="0"/>
          </a:p>
          <a:p>
            <a:pPr lvl="0"/>
            <a:r>
              <a:rPr lang="hu-HU" dirty="0"/>
              <a:t>teológiai szempontból az élet a Teremtőtől származik</a:t>
            </a:r>
            <a:endParaRPr lang="en-US" dirty="0"/>
          </a:p>
          <a:p>
            <a:pPr lvl="0"/>
            <a:r>
              <a:rPr lang="hu-HU" dirty="0"/>
              <a:t>az élet egyik legfontosabb jellemzője a sejt</a:t>
            </a:r>
            <a:endParaRPr lang="en-US" dirty="0"/>
          </a:p>
          <a:p>
            <a:pPr lvl="0"/>
            <a:r>
              <a:rPr lang="hu-HU" dirty="0"/>
              <a:t>öröklődésre és fejlődésre képesek, reagálhatnak és alkalmazkodóképességgel rendelkeznek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b="1" dirty="0"/>
              <a:t>1.2. Az élet filozófiai és teológiai </a:t>
            </a:r>
            <a:r>
              <a:rPr lang="hu-HU" b="1" dirty="0" smtClean="0"/>
              <a:t>meghatározása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b="1" dirty="0"/>
              <a:t>ókori filozófia</a:t>
            </a:r>
            <a:r>
              <a:rPr lang="hu-HU" dirty="0"/>
              <a:t>: az élet egy önmagában létező, amely nincs kitéve változásnak, hanyatlásnak</a:t>
            </a:r>
            <a:endParaRPr lang="en-US" dirty="0"/>
          </a:p>
          <a:p>
            <a:pPr lvl="0"/>
            <a:r>
              <a:rPr lang="hu-HU" b="1" dirty="0"/>
              <a:t>Arisztotelész</a:t>
            </a:r>
            <a:r>
              <a:rPr lang="hu-HU" dirty="0"/>
              <a:t>: </a:t>
            </a:r>
            <a:r>
              <a:rPr lang="hu-HU" dirty="0" err="1"/>
              <a:t>entelechia</a:t>
            </a:r>
            <a:r>
              <a:rPr lang="hu-HU" dirty="0"/>
              <a:t> – az élet a benne rejlő lehetőségek célorientált megvalósítása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b="1" dirty="0"/>
              <a:t>modern filozófia </a:t>
            </a:r>
            <a:r>
              <a:rPr lang="hu-HU" dirty="0"/>
              <a:t>elvesztette a cél (</a:t>
            </a:r>
            <a:r>
              <a:rPr lang="hu-HU" dirty="0" err="1"/>
              <a:t>telosz</a:t>
            </a:r>
            <a:r>
              <a:rPr lang="hu-HU" dirty="0"/>
              <a:t>) </a:t>
            </a:r>
            <a:r>
              <a:rPr lang="hu-HU" dirty="0" smtClean="0"/>
              <a:t>elemét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platoni</a:t>
            </a:r>
            <a:r>
              <a:rPr lang="hu-HU" dirty="0"/>
              <a:t> test-lélek dualizmus idegen a Bibliától</a:t>
            </a:r>
            <a:endParaRPr lang="en-US" dirty="0"/>
          </a:p>
          <a:p>
            <a:pPr lvl="0"/>
            <a:r>
              <a:rPr lang="hu-HU" dirty="0"/>
              <a:t>Az életnek önmagában is nagy értéke van, a teremtményi élet azonban nem léphet Isten helyére</a:t>
            </a:r>
            <a:endParaRPr lang="en-US" dirty="0"/>
          </a:p>
          <a:p>
            <a:r>
              <a:rPr lang="hu-HU" dirty="0"/>
              <a:t>mind teremtésteológiai, mind filozófiai-antropológiai okokból különbséget kell tenni az emberi és a nem emberi élet között: az ember önmagát személyként érzékeli, sőt istentudattal rendelkezik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hu-HU" b="1" dirty="0"/>
              <a:t>2. Az emberi élet </a:t>
            </a:r>
            <a:r>
              <a:rPr lang="hu-HU" b="1" dirty="0" smtClean="0"/>
              <a:t>kezdete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emberi életet az emberek adják tovább</a:t>
            </a:r>
            <a:endParaRPr lang="en-US" dirty="0"/>
          </a:p>
          <a:p>
            <a:pPr lvl="0"/>
            <a:r>
              <a:rPr lang="hu-HU" dirty="0"/>
              <a:t>a megtermékenyítéssel kezdődik</a:t>
            </a:r>
            <a:endParaRPr lang="en-US" dirty="0"/>
          </a:p>
          <a:p>
            <a:pPr lvl="0"/>
            <a:r>
              <a:rPr lang="hu-HU" dirty="0"/>
              <a:t>a konjugációval egy új egyed jön létre, amely az új genomon által önálló azonossággal rendelkezik</a:t>
            </a:r>
            <a:endParaRPr lang="en-US" dirty="0"/>
          </a:p>
          <a:p>
            <a:pPr lvl="0"/>
            <a:r>
              <a:rPr lang="hu-HU" dirty="0"/>
              <a:t>teológiai szempontból Isten saját identitással és istenképűséggel ruházta őt fel</a:t>
            </a:r>
            <a:endParaRPr lang="en-US" dirty="0"/>
          </a:p>
          <a:p>
            <a:r>
              <a:rPr lang="hu-HU" dirty="0"/>
              <a:t>elutasítandó, hogy egy embriót „terhességi szövetként” vagy „sejthalmazként” kezeljenek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sz="3600" b="1" dirty="0"/>
              <a:t>3. Az élet védelme</a:t>
            </a:r>
            <a:endParaRPr lang="en-US" sz="3600" b="1" dirty="0"/>
          </a:p>
          <a:p>
            <a:pPr marL="347980" lvl="1" indent="0">
              <a:buNone/>
            </a:pPr>
            <a:r>
              <a:rPr lang="hu-HU" dirty="0" smtClean="0"/>
              <a:t>Az </a:t>
            </a:r>
            <a:r>
              <a:rPr lang="hu-HU" dirty="0"/>
              <a:t>emberi élet értékes jogi egység, amelyet gyakorlatilag minden alkotmány véd, bár eltérő mértékben és eltérő módon</a:t>
            </a:r>
            <a:endParaRPr lang="en-US" sz="2200" dirty="0"/>
          </a:p>
          <a:p>
            <a:endParaRPr lang="en-US" sz="2800" dirty="0"/>
          </a:p>
          <a:p>
            <a:pPr marL="0" indent="0">
              <a:buNone/>
            </a:pPr>
            <a:r>
              <a:rPr lang="hu-HU" b="1" dirty="0"/>
              <a:t>3.1. Jog és </a:t>
            </a:r>
            <a:r>
              <a:rPr lang="hu-HU" b="1" dirty="0" smtClean="0"/>
              <a:t>büntetőjog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Emberi Jogok Európai Egyezménye</a:t>
            </a:r>
            <a:endParaRPr lang="en-US" sz="2800" dirty="0"/>
          </a:p>
          <a:p>
            <a:pPr lvl="2"/>
            <a:r>
              <a:rPr lang="hu-HU" sz="2400" dirty="0"/>
              <a:t>az élethez való jog alapvető emberi jog</a:t>
            </a:r>
            <a:endParaRPr lang="en-US" sz="2000" dirty="0"/>
          </a:p>
          <a:p>
            <a:pPr lvl="2"/>
            <a:r>
              <a:rPr lang="hu-HU" sz="2400" dirty="0"/>
              <a:t>ez az emberi méltóság létfontosságú alapja és minden más alapvető jog előfeltétele</a:t>
            </a:r>
            <a:endParaRPr lang="en-US" sz="2000" dirty="0"/>
          </a:p>
          <a:p>
            <a:pPr lvl="0"/>
            <a:r>
              <a:rPr lang="hu-HU" dirty="0"/>
              <a:t>A modern alkotmányok egységes jellemzői:</a:t>
            </a:r>
            <a:endParaRPr lang="en-US" sz="2800" dirty="0"/>
          </a:p>
          <a:p>
            <a:pPr lvl="2"/>
            <a:r>
              <a:rPr lang="hu-HU" sz="2400" dirty="0"/>
              <a:t>elutasítják a halálbüntetést</a:t>
            </a:r>
            <a:endParaRPr lang="en-US" sz="2000" dirty="0"/>
          </a:p>
          <a:p>
            <a:pPr lvl="2"/>
            <a:r>
              <a:rPr lang="hu-HU" sz="2400" dirty="0"/>
              <a:t>biztosítják a létminimumot</a:t>
            </a:r>
            <a:endParaRPr lang="en-US" sz="2000" dirty="0"/>
          </a:p>
          <a:p>
            <a:pPr lvl="2"/>
            <a:r>
              <a:rPr lang="hu-HU" sz="2400" dirty="0"/>
              <a:t>alaptörvények rendelkeznek a testi épséghez való jogról is</a:t>
            </a:r>
            <a:endParaRPr lang="en-US" sz="2000" dirty="0"/>
          </a:p>
          <a:p>
            <a:pPr lvl="2"/>
            <a:r>
              <a:rPr lang="hu-HU" sz="2400" dirty="0"/>
              <a:t>a gyilkosság és emberölés büntetendő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5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hu-HU" b="1" dirty="0"/>
              <a:t>3.2. Az etikai </a:t>
            </a:r>
            <a:r>
              <a:rPr lang="hu-HU" b="1" dirty="0" smtClean="0"/>
              <a:t>probléma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dirty="0"/>
              <a:t>Az emberi életet számos tényező veszélyezteti: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természeti tényezők (betegségek és halálesetek, balesetek és katasztrófák)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erkölcsi tényezők (gyilkosság, emberölés, abortusz, eutanázia)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gazdasági-tudományos tényezők (embriókutatás, klónozás, reproduktív orvoslás)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	- állami tényezők (háború, háborús cselekmények, politikai „akciók”; </a:t>
            </a:r>
            <a:r>
              <a:rPr lang="hu-HU" dirty="0" smtClean="0"/>
              <a:t>halálbüntetés)</a:t>
            </a:r>
          </a:p>
        </p:txBody>
      </p:sp>
    </p:spTree>
    <p:extLst>
      <p:ext uri="{BB962C8B-B14F-4D97-AF65-F5344CB8AC3E}">
        <p14:creationId xmlns:p14="http://schemas.microsoft.com/office/powerpoint/2010/main" val="251393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Élet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3.3. A bibliai </a:t>
            </a:r>
            <a:r>
              <a:rPr lang="hu-HU" b="1" dirty="0" smtClean="0"/>
              <a:t>iránymutatás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Biblia egyértelműen az élet védelmére és megőrzésére szólít fel</a:t>
            </a:r>
            <a:endParaRPr lang="en-US" dirty="0"/>
          </a:p>
          <a:p>
            <a:pPr lvl="0"/>
            <a:r>
              <a:rPr lang="hu-HU" dirty="0"/>
              <a:t>a 6. parancsolat („Ne ölj!”) tilt minden szándékos gyilkosságot</a:t>
            </a:r>
            <a:endParaRPr lang="en-US" dirty="0"/>
          </a:p>
          <a:p>
            <a:pPr lvl="0"/>
            <a:r>
              <a:rPr lang="hu-HU" dirty="0"/>
              <a:t>a Biblia a gyilkosságot halálbüntetéssel bünteti (1Móz 9,5-6; 4Móz 35,16-34; 5Móz 19,11-13). </a:t>
            </a:r>
            <a:endParaRPr lang="en-US" dirty="0"/>
          </a:p>
          <a:p>
            <a:r>
              <a:rPr lang="hu-HU" dirty="0"/>
              <a:t>az etika feladata ennek az élet védelmét és megőrzését célzó alapszemléletnek a különféle kihívásokra való alkalmazása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5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liatok">
  <a:themeElements>
    <a:clrScheme name="Odliatok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dliatok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dlia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0</TotalTime>
  <Words>353</Words>
  <Application>Microsoft Office PowerPoint</Application>
  <PresentationFormat>Prezentácia na obrazovke 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Odliatok</vt:lpstr>
      <vt:lpstr>Élet</vt:lpstr>
      <vt:lpstr>Élet</vt:lpstr>
      <vt:lpstr>Élet</vt:lpstr>
      <vt:lpstr>Élet</vt:lpstr>
      <vt:lpstr>Élet</vt:lpstr>
      <vt:lpstr>Élet</vt:lpstr>
      <vt:lpstr>Élet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Élet</dc:title>
  <dc:creator>user</dc:creator>
  <cp:lastModifiedBy>user</cp:lastModifiedBy>
  <cp:revision>1</cp:revision>
  <dcterms:created xsi:type="dcterms:W3CDTF">2023-12-19T12:37:54Z</dcterms:created>
  <dcterms:modified xsi:type="dcterms:W3CDTF">2023-12-19T22:05:10Z</dcterms:modified>
</cp:coreProperties>
</file>